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334" r:id="rId2"/>
    <p:sldId id="281" r:id="rId3"/>
    <p:sldId id="282" r:id="rId4"/>
    <p:sldId id="320" r:id="rId5"/>
    <p:sldId id="261" r:id="rId6"/>
    <p:sldId id="258" r:id="rId7"/>
    <p:sldId id="283" r:id="rId8"/>
    <p:sldId id="349" r:id="rId9"/>
    <p:sldId id="263" r:id="rId10"/>
    <p:sldId id="319" r:id="rId11"/>
    <p:sldId id="285" r:id="rId12"/>
    <p:sldId id="305" r:id="rId13"/>
    <p:sldId id="328" r:id="rId14"/>
    <p:sldId id="321" r:id="rId15"/>
    <p:sldId id="306" r:id="rId16"/>
    <p:sldId id="310" r:id="rId17"/>
    <p:sldId id="311" r:id="rId18"/>
    <p:sldId id="329" r:id="rId19"/>
    <p:sldId id="331" r:id="rId20"/>
    <p:sldId id="314" r:id="rId21"/>
    <p:sldId id="315" r:id="rId22"/>
    <p:sldId id="342" r:id="rId23"/>
    <p:sldId id="317" r:id="rId24"/>
    <p:sldId id="318" r:id="rId25"/>
    <p:sldId id="330" r:id="rId26"/>
    <p:sldId id="332" r:id="rId27"/>
    <p:sldId id="333" r:id="rId28"/>
    <p:sldId id="307" r:id="rId29"/>
    <p:sldId id="308" r:id="rId30"/>
    <p:sldId id="323" r:id="rId31"/>
    <p:sldId id="335" r:id="rId32"/>
    <p:sldId id="256" r:id="rId33"/>
    <p:sldId id="324" r:id="rId34"/>
    <p:sldId id="340" r:id="rId35"/>
    <p:sldId id="278" r:id="rId36"/>
    <p:sldId id="343" r:id="rId37"/>
    <p:sldId id="344" r:id="rId38"/>
    <p:sldId id="346" r:id="rId39"/>
    <p:sldId id="348" r:id="rId40"/>
    <p:sldId id="347" r:id="rId41"/>
    <p:sldId id="350" r:id="rId42"/>
    <p:sldId id="351" r:id="rId43"/>
    <p:sldId id="352" r:id="rId44"/>
    <p:sldId id="353" r:id="rId45"/>
    <p:sldId id="354" r:id="rId46"/>
    <p:sldId id="35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E0F6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7BF21-C4A7-D995-AA84-5DEE32CC8AAD}" v="38" dt="2025-01-02T08:31:31.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5" autoAdjust="0"/>
    <p:restoredTop sz="74929" autoAdjust="0"/>
  </p:normalViewPr>
  <p:slideViewPr>
    <p:cSldViewPr snapToGrid="0" snapToObjects="1">
      <p:cViewPr>
        <p:scale>
          <a:sx n="50" d="100"/>
          <a:sy n="50" d="100"/>
        </p:scale>
        <p:origin x="154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Shmuel Zamir-Smaya" userId="S::xzamir@campus.technion.ac.il::74a33aef-16b1-4501-a0b0-f81e1bd6f5db" providerId="AD" clId="Web-{1077BF21-C4A7-D995-AA84-5DEE32CC8AAD}"/>
    <pc:docChg chg="modSld">
      <pc:chgData name="Shahar-Shmuel Zamir-Smaya" userId="S::xzamir@campus.technion.ac.il::74a33aef-16b1-4501-a0b0-f81e1bd6f5db" providerId="AD" clId="Web-{1077BF21-C4A7-D995-AA84-5DEE32CC8AAD}" dt="2025-01-02T08:31:31.870" v="41"/>
      <pc:docMkLst>
        <pc:docMk/>
      </pc:docMkLst>
      <pc:sldChg chg="addSp delSp modSp">
        <pc:chgData name="Shahar-Shmuel Zamir-Smaya" userId="S::xzamir@campus.technion.ac.il::74a33aef-16b1-4501-a0b0-f81e1bd6f5db" providerId="AD" clId="Web-{1077BF21-C4A7-D995-AA84-5DEE32CC8AAD}" dt="2025-01-02T08:31:31.870" v="41"/>
        <pc:sldMkLst>
          <pc:docMk/>
          <pc:sldMk cId="948753705" sldId="256"/>
        </pc:sldMkLst>
        <pc:spChg chg="add del mod">
          <ac:chgData name="Shahar-Shmuel Zamir-Smaya" userId="S::xzamir@campus.technion.ac.il::74a33aef-16b1-4501-a0b0-f81e1bd6f5db" providerId="AD" clId="Web-{1077BF21-C4A7-D995-AA84-5DEE32CC8AAD}" dt="2025-01-02T08:31:31.870" v="41"/>
          <ac:spMkLst>
            <pc:docMk/>
            <pc:sldMk cId="948753705" sldId="256"/>
            <ac:spMk id="3" creationId="{2CB06FA2-C256-E8DD-2D95-0FB841A40377}"/>
          </ac:spMkLst>
        </pc:spChg>
        <pc:spChg chg="add mod">
          <ac:chgData name="Shahar-Shmuel Zamir-Smaya" userId="S::xzamir@campus.technion.ac.il::74a33aef-16b1-4501-a0b0-f81e1bd6f5db" providerId="AD" clId="Web-{1077BF21-C4A7-D995-AA84-5DEE32CC8AAD}" dt="2025-01-02T08:31:31.870" v="41"/>
          <ac:spMkLst>
            <pc:docMk/>
            <pc:sldMk cId="948753705" sldId="256"/>
            <ac:spMk id="22" creationId="{A66D7D7B-8438-2BBD-56FF-A937839AF51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9FE3C-5A43-5548-B652-CA4DDAA8D2B8}" type="datetimeFigureOut">
              <a:rPr lang="en-US" smtClean="0"/>
              <a:t>12-May-25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E9D56-DE2D-CA46-A892-383C68F8E803}" type="slidenum">
              <a:rPr lang="en-US" smtClean="0"/>
              <a:t>‹#›</a:t>
            </a:fld>
            <a:endParaRPr lang="en-US"/>
          </a:p>
        </p:txBody>
      </p:sp>
    </p:spTree>
    <p:extLst>
      <p:ext uri="{BB962C8B-B14F-4D97-AF65-F5344CB8AC3E}">
        <p14:creationId xmlns:p14="http://schemas.microsoft.com/office/powerpoint/2010/main" val="1830198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ברוכים הבאים – </a:t>
            </a:r>
          </a:p>
          <a:p>
            <a:pPr algn="r" rtl="1"/>
            <a:r>
              <a:rPr lang="he-IL" dirty="0"/>
              <a:t>פרויקט במעבדה לאנרגיה ומערכות הספק על שם גיא סלע.</a:t>
            </a:r>
          </a:p>
          <a:p>
            <a:pPr algn="r" rtl="1"/>
            <a:r>
              <a:rPr lang="he-IL" dirty="0"/>
              <a:t>מציגים.. מנחה.. שייך לסמסטר חורף תשפ"ה. </a:t>
            </a:r>
            <a:endParaRPr lang="en-US" dirty="0"/>
          </a:p>
        </p:txBody>
      </p:sp>
      <p:sp>
        <p:nvSpPr>
          <p:cNvPr id="4" name="Slide Number Placeholder 3"/>
          <p:cNvSpPr>
            <a:spLocks noGrp="1"/>
          </p:cNvSpPr>
          <p:nvPr>
            <p:ph type="sldNum" sz="quarter" idx="10"/>
          </p:nvPr>
        </p:nvSpPr>
        <p:spPr/>
        <p:txBody>
          <a:bodyPr/>
          <a:lstStyle/>
          <a:p>
            <a:fld id="{C688C91B-C950-8147-86C7-C3239F97F7B4}" type="slidenum">
              <a:rPr lang="en-US" smtClean="0"/>
              <a:t>1</a:t>
            </a:fld>
            <a:endParaRPr lang="en-US"/>
          </a:p>
        </p:txBody>
      </p:sp>
    </p:spTree>
    <p:extLst>
      <p:ext uri="{BB962C8B-B14F-4D97-AF65-F5344CB8AC3E}">
        <p14:creationId xmlns:p14="http://schemas.microsoft.com/office/powerpoint/2010/main" val="2835577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635FD-8E73-00EC-E953-AF664592D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0265DF-1505-6BEA-F664-BAC6863B28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4A268-664F-92E0-E1F5-618FEECAEECF}"/>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בקר מיקרו-</a:t>
            </a:r>
            <a:r>
              <a:rPr lang="he-IL" sz="1800" kern="100" dirty="0" err="1">
                <a:effectLst/>
                <a:latin typeface="Aptos" panose="020B0004020202020204" pitchFamily="34" charset="0"/>
                <a:ea typeface="Aptos" panose="020B0004020202020204" pitchFamily="34" charset="0"/>
                <a:cs typeface="Arial" panose="020B0604020202020204" pitchFamily="34" charset="0"/>
              </a:rPr>
              <a:t>קונטרולר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שני ספקי כוח מבודדים וסימטריים שימשו למתחי הדרייבר: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אחד לדרייבר הצד הגבוה (</a:t>
            </a:r>
            <a:r>
              <a:rPr lang="en-US" sz="1800" kern="100" dirty="0">
                <a:effectLst/>
                <a:latin typeface="Aptos" panose="020B0004020202020204" pitchFamily="34" charset="0"/>
                <a:ea typeface="Aptos" panose="020B0004020202020204" pitchFamily="34" charset="0"/>
                <a:cs typeface="Arial" panose="020B0604020202020204" pitchFamily="34" charset="0"/>
              </a:rPr>
              <a:t>V_CC2_H, V_EE2_H</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ואחד לדרייבר הצד הנמוך (</a:t>
            </a:r>
            <a:r>
              <a:rPr lang="en-US" sz="1800" kern="100" dirty="0">
                <a:effectLst/>
                <a:latin typeface="Aptos" panose="020B0004020202020204" pitchFamily="34" charset="0"/>
                <a:ea typeface="Aptos" panose="020B0004020202020204" pitchFamily="34" charset="0"/>
                <a:cs typeface="Arial" panose="020B0604020202020204" pitchFamily="34" charset="0"/>
              </a:rPr>
              <a:t>V_CC2_L, V_EE2_L</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המתחים שסופקו היו 15 ו</a:t>
            </a:r>
            <a:r>
              <a:rPr lang="he-IL" sz="1800" kern="100" dirty="0">
                <a:effectLst/>
                <a:latin typeface="Arial" panose="020B0604020202020204" pitchFamily="34" charset="0"/>
                <a:ea typeface="Aptos" panose="020B0004020202020204" pitchFamily="34" charset="0"/>
                <a:cs typeface="Arial" panose="020B0604020202020204" pitchFamily="34" charset="0"/>
              </a:rPr>
              <a:t>מינוס 7.5 או 2 , בהתאם לסוג הטרנזיסטור שבשימוש.</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ספק</a:t>
            </a:r>
            <a:r>
              <a:rPr lang="en-US" sz="1800" kern="100" dirty="0">
                <a:effectLst/>
                <a:latin typeface="Aptos" panose="020B0004020202020204" pitchFamily="34" charset="0"/>
                <a:ea typeface="Aptos" panose="020B0004020202020204" pitchFamily="34" charset="0"/>
                <a:cs typeface="Arial" panose="020B0604020202020204" pitchFamily="34" charset="0"/>
              </a:rPr>
              <a:t>HV</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של 30 וולט 1.5 אמפר חובר בין </a:t>
            </a:r>
            <a:r>
              <a:rPr lang="en-US" sz="1800" kern="100" dirty="0">
                <a:effectLst/>
                <a:latin typeface="Aptos" panose="020B0004020202020204" pitchFamily="34" charset="0"/>
                <a:ea typeface="Aptos" panose="020B0004020202020204" pitchFamily="34" charset="0"/>
                <a:cs typeface="Arial" panose="020B0604020202020204" pitchFamily="34" charset="0"/>
              </a:rPr>
              <a:t>HV</a:t>
            </a:r>
            <a:r>
              <a:rPr lang="he-IL" sz="1800" kern="100" dirty="0">
                <a:effectLst/>
                <a:latin typeface="Aptos" panose="020B0004020202020204" pitchFamily="34" charset="0"/>
                <a:ea typeface="Aptos" panose="020B0004020202020204" pitchFamily="34" charset="0"/>
                <a:cs typeface="Arial" panose="020B0604020202020204" pitchFamily="34" charset="0"/>
              </a:rPr>
              <a:t>+ ל-</a:t>
            </a:r>
            <a:r>
              <a:rPr lang="en-US" sz="1800" kern="100" dirty="0">
                <a:effectLst/>
                <a:latin typeface="Aptos" panose="020B0004020202020204" pitchFamily="34" charset="0"/>
                <a:ea typeface="Aptos" panose="020B0004020202020204" pitchFamily="34" charset="0"/>
                <a:cs typeface="Arial" panose="020B0604020202020204" pitchFamily="34" charset="0"/>
              </a:rPr>
              <a:t>HV</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במקום עומס אינדוקטיבי השתמשנו תחילה בנגדים: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20 </a:t>
            </a:r>
            <a:r>
              <a:rPr lang="en-US" sz="1800" kern="100" dirty="0">
                <a:effectLst/>
                <a:latin typeface="Aptos" panose="020B0004020202020204" pitchFamily="34" charset="0"/>
                <a:ea typeface="Aptos" panose="020B0004020202020204" pitchFamily="34" charset="0"/>
                <a:cs typeface="Arial" panose="020B0604020202020204" pitchFamily="34" charset="0"/>
              </a:rPr>
              <a:t>Ω</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בין </a:t>
            </a:r>
            <a:r>
              <a:rPr lang="en-US" sz="1800" kern="100" dirty="0">
                <a:effectLst/>
                <a:latin typeface="Aptos" panose="020B0004020202020204" pitchFamily="34" charset="0"/>
                <a:ea typeface="Aptos" panose="020B0004020202020204" pitchFamily="34" charset="0"/>
                <a:cs typeface="Arial" panose="020B0604020202020204" pitchFamily="34" charset="0"/>
              </a:rPr>
              <a:t>HV</a:t>
            </a:r>
            <a:r>
              <a:rPr lang="he-IL" sz="1800" kern="100" dirty="0">
                <a:effectLst/>
                <a:latin typeface="Aptos" panose="020B0004020202020204" pitchFamily="34" charset="0"/>
                <a:ea typeface="Aptos" panose="020B0004020202020204" pitchFamily="34" charset="0"/>
                <a:cs typeface="Arial" panose="020B0604020202020204" pitchFamily="34" charset="0"/>
              </a:rPr>
              <a:t>+ ל-</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30 </a:t>
            </a:r>
            <a:r>
              <a:rPr lang="en-US" sz="1800" kern="100" dirty="0">
                <a:effectLst/>
                <a:latin typeface="Aptos" panose="020B0004020202020204" pitchFamily="34" charset="0"/>
                <a:ea typeface="Aptos" panose="020B0004020202020204" pitchFamily="34" charset="0"/>
                <a:cs typeface="Arial" panose="020B0604020202020204" pitchFamily="34" charset="0"/>
              </a:rPr>
              <a:t>Ω</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בין </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ל-</a:t>
            </a:r>
            <a:r>
              <a:rPr lang="en-US" sz="1800" kern="100" dirty="0">
                <a:effectLst/>
                <a:latin typeface="Aptos" panose="020B0004020202020204" pitchFamily="34" charset="0"/>
                <a:ea typeface="Aptos" panose="020B0004020202020204" pitchFamily="34" charset="0"/>
                <a:cs typeface="Arial" panose="020B0604020202020204" pitchFamily="34" charset="0"/>
              </a:rPr>
              <a:t>HV</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שיטה זו אפשרה בדיקה בטוחה יותר בשלבים הראשונים של הניסויים.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שימוש באוסילוסקופ </a:t>
            </a:r>
            <a:r>
              <a:rPr lang="en-US" sz="1800" kern="100" dirty="0">
                <a:effectLst/>
                <a:latin typeface="Aptos" panose="020B0004020202020204" pitchFamily="34" charset="0"/>
                <a:ea typeface="Aptos" panose="020B0004020202020204" pitchFamily="34" charset="0"/>
                <a:cs typeface="Arial" panose="020B0604020202020204" pitchFamily="34" charset="0"/>
              </a:rPr>
              <a:t>SIGLENT SDS 1052DL</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לצורך מדידה של:</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he-IL" sz="1800" kern="100" dirty="0">
                <a:effectLst/>
                <a:latin typeface="Aptos" panose="020B0004020202020204" pitchFamily="34" charset="0"/>
                <a:ea typeface="Aptos" panose="020B0004020202020204" pitchFamily="34" charset="0"/>
                <a:cs typeface="Arial" panose="020B0604020202020204" pitchFamily="34" charset="0"/>
              </a:rPr>
              <a:t> (מתח שער–</a:t>
            </a:r>
            <a:r>
              <a:rPr lang="he-IL" sz="1800" kern="100" dirty="0" err="1">
                <a:effectLst/>
                <a:latin typeface="Aptos" panose="020B0004020202020204" pitchFamily="34" charset="0"/>
                <a:ea typeface="Aptos" panose="020B0004020202020204" pitchFamily="34" charset="0"/>
                <a:cs typeface="Arial" panose="020B0604020202020204" pitchFamily="34" charset="0"/>
              </a:rPr>
              <a:t>אמיטר</a:t>
            </a:r>
            <a:r>
              <a:rPr lang="he-IL" sz="1800" kern="100" dirty="0">
                <a:effectLst/>
                <a:latin typeface="Aptos" panose="020B0004020202020204" pitchFamily="34" charset="0"/>
                <a:ea typeface="Aptos" panose="020B0004020202020204" pitchFamily="34" charset="0"/>
                <a:cs typeface="Arial" panose="020B0604020202020204" pitchFamily="34" charset="0"/>
              </a:rPr>
              <a:t>/סורס)</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err="1">
                <a:effectLst/>
                <a:latin typeface="Aptos" panose="020B0004020202020204" pitchFamily="34" charset="0"/>
                <a:ea typeface="Aptos" panose="020B0004020202020204" pitchFamily="34" charset="0"/>
                <a:cs typeface="Arial" panose="020B0604020202020204" pitchFamily="34" charset="0"/>
              </a:rPr>
              <a:t>Vce</a:t>
            </a:r>
            <a:r>
              <a:rPr lang="en-US" sz="1800" kern="100" dirty="0">
                <a:effectLst/>
                <a:latin typeface="Aptos" panose="020B0004020202020204" pitchFamily="34" charset="0"/>
                <a:ea typeface="Aptos" panose="020B0004020202020204" pitchFamily="34" charset="0"/>
                <a:cs typeface="Arial" panose="020B0604020202020204" pitchFamily="34" charset="0"/>
              </a:rPr>
              <a:t> / </a:t>
            </a:r>
            <a:r>
              <a:rPr lang="en-US" sz="1800" kern="100" dirty="0" err="1">
                <a:effectLst/>
                <a:latin typeface="Aptos" panose="020B0004020202020204" pitchFamily="34" charset="0"/>
                <a:ea typeface="Aptos" panose="020B0004020202020204" pitchFamily="34" charset="0"/>
                <a:cs typeface="Arial" panose="020B0604020202020204" pitchFamily="34" charset="0"/>
              </a:rPr>
              <a:t>Vds</a:t>
            </a:r>
            <a:r>
              <a:rPr lang="he-IL" sz="1800" kern="100" dirty="0">
                <a:effectLst/>
                <a:latin typeface="Aptos" panose="020B0004020202020204" pitchFamily="34" charset="0"/>
                <a:ea typeface="Aptos" panose="020B0004020202020204" pitchFamily="34" charset="0"/>
                <a:cs typeface="Arial" panose="020B0604020202020204" pitchFamily="34" charset="0"/>
              </a:rPr>
              <a:t> (מתח </a:t>
            </a:r>
            <a:r>
              <a:rPr lang="he-IL" sz="1800" kern="100" dirty="0" err="1">
                <a:effectLst/>
                <a:latin typeface="Aptos" panose="020B0004020202020204" pitchFamily="34" charset="0"/>
                <a:ea typeface="Aptos" panose="020B0004020202020204" pitchFamily="34" charset="0"/>
                <a:cs typeface="Arial" panose="020B0604020202020204" pitchFamily="34" charset="0"/>
              </a:rPr>
              <a:t>קולקטור</a:t>
            </a:r>
            <a:r>
              <a:rPr lang="he-IL" sz="1800" kern="100" dirty="0">
                <a:effectLst/>
                <a:latin typeface="Aptos" panose="020B0004020202020204" pitchFamily="34" charset="0"/>
                <a:ea typeface="Aptos" panose="020B0004020202020204" pitchFamily="34" charset="0"/>
                <a:cs typeface="Arial" panose="020B0604020202020204" pitchFamily="34" charset="0"/>
              </a:rPr>
              <a:t>–</a:t>
            </a:r>
            <a:r>
              <a:rPr lang="he-IL" sz="1800" kern="100" dirty="0" err="1">
                <a:effectLst/>
                <a:latin typeface="Aptos" panose="020B0004020202020204" pitchFamily="34" charset="0"/>
                <a:ea typeface="Aptos" panose="020B0004020202020204" pitchFamily="34" charset="0"/>
                <a:cs typeface="Arial" panose="020B0604020202020204" pitchFamily="34" charset="0"/>
              </a:rPr>
              <a:t>אמיטר</a:t>
            </a:r>
            <a:r>
              <a:rPr lang="he-IL" sz="1800" kern="100" dirty="0">
                <a:effectLst/>
                <a:latin typeface="Aptos" panose="020B0004020202020204" pitchFamily="34" charset="0"/>
                <a:ea typeface="Aptos" panose="020B0004020202020204" pitchFamily="34" charset="0"/>
                <a:cs typeface="Arial" panose="020B0604020202020204" pitchFamily="34" charset="0"/>
              </a:rPr>
              <a:t> או </a:t>
            </a:r>
            <a:r>
              <a:rPr lang="he-IL" sz="1800" kern="100" dirty="0" err="1">
                <a:effectLst/>
                <a:latin typeface="Aptos" panose="020B0004020202020204" pitchFamily="34" charset="0"/>
                <a:ea typeface="Aptos" panose="020B0004020202020204" pitchFamily="34" charset="0"/>
                <a:cs typeface="Arial" panose="020B0604020202020204" pitchFamily="34" charset="0"/>
              </a:rPr>
              <a:t>דריין</a:t>
            </a:r>
            <a:r>
              <a:rPr lang="he-IL" sz="1800" kern="100" dirty="0">
                <a:effectLst/>
                <a:latin typeface="Aptos" panose="020B0004020202020204" pitchFamily="34" charset="0"/>
                <a:ea typeface="Aptos" panose="020B0004020202020204" pitchFamily="34" charset="0"/>
                <a:cs typeface="Arial" panose="020B0604020202020204" pitchFamily="34" charset="0"/>
              </a:rPr>
              <a:t>–סורס)</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אות ה-</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r>
              <a:rPr lang="he-IL" sz="1800" kern="100" dirty="0">
                <a:effectLst/>
                <a:latin typeface="Aptos" panose="020B0004020202020204" pitchFamily="34" charset="0"/>
                <a:ea typeface="Aptos" panose="020B0004020202020204" pitchFamily="34" charset="0"/>
                <a:cs typeface="Arial" panose="020B0604020202020204" pitchFamily="34" charset="0"/>
              </a:rPr>
              <a:t> (המתח המשולב בצומת המיתוג)</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הערות נוספות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הושקעה תשומת לב רבה להימנעות מלולאות אדמה, במיוחד כאשר מדדו </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עבור </a:t>
            </a:r>
            <a:r>
              <a:rPr lang="en-US" sz="1800" kern="100" dirty="0">
                <a:effectLst/>
                <a:latin typeface="Aptos" panose="020B0004020202020204" pitchFamily="34" charset="0"/>
                <a:ea typeface="Aptos" panose="020B0004020202020204" pitchFamily="34" charset="0"/>
                <a:cs typeface="Arial" panose="020B0604020202020204" pitchFamily="34" charset="0"/>
              </a:rPr>
              <a:t>HS</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a:t>
            </a:r>
            <a:r>
              <a:rPr lang="en-US" sz="1800" kern="100" dirty="0">
                <a:effectLst/>
                <a:latin typeface="Aptos" panose="020B0004020202020204" pitchFamily="34" charset="0"/>
                <a:ea typeface="Aptos" panose="020B0004020202020204" pitchFamily="34" charset="0"/>
                <a:cs typeface="Arial" panose="020B0604020202020204" pitchFamily="34" charset="0"/>
              </a:rPr>
              <a:t>LS</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בו זמנית.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במקרים מסוימים נעשה שימוש במדידות דיפרנציאליות או נקודות אדמה בטוחות כגון </a:t>
            </a:r>
            <a:r>
              <a:rPr lang="en-US" sz="1800" kern="100" dirty="0">
                <a:effectLst/>
                <a:latin typeface="Aptos" panose="020B0004020202020204" pitchFamily="34" charset="0"/>
                <a:ea typeface="Aptos" panose="020B0004020202020204" pitchFamily="34" charset="0"/>
                <a:cs typeface="Arial" panose="020B0604020202020204" pitchFamily="34" charset="0"/>
              </a:rPr>
              <a:t>TP10</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ל-</a:t>
            </a:r>
            <a:r>
              <a:rPr lang="en-US" sz="1800" kern="100" dirty="0">
                <a:effectLst/>
                <a:latin typeface="Aptos" panose="020B0004020202020204" pitchFamily="34" charset="0"/>
                <a:ea typeface="Aptos" panose="020B0004020202020204" pitchFamily="34" charset="0"/>
                <a:cs typeface="Arial" panose="020B0604020202020204" pitchFamily="34" charset="0"/>
              </a:rPr>
              <a:t>GP10</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20A5FBD-5AA0-3D64-9304-A83DA6E380D5}"/>
              </a:ext>
            </a:extLst>
          </p:cNvPr>
          <p:cNvSpPr>
            <a:spLocks noGrp="1"/>
          </p:cNvSpPr>
          <p:nvPr>
            <p:ph type="sldNum" sz="quarter" idx="10"/>
          </p:nvPr>
        </p:nvSpPr>
        <p:spPr/>
        <p:txBody>
          <a:bodyPr/>
          <a:lstStyle/>
          <a:p>
            <a:fld id="{C688C91B-C950-8147-86C7-C3239F97F7B4}" type="slidenum">
              <a:rPr lang="en-US" smtClean="0"/>
              <a:t>10</a:t>
            </a:fld>
            <a:endParaRPr lang="en-US"/>
          </a:p>
        </p:txBody>
      </p:sp>
    </p:spTree>
    <p:extLst>
      <p:ext uri="{BB962C8B-B14F-4D97-AF65-F5344CB8AC3E}">
        <p14:creationId xmlns:p14="http://schemas.microsoft.com/office/powerpoint/2010/main" val="367092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76A30-E9E6-B814-6B5D-A7B55AD74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42CC1B-67BC-AC4C-D156-B4B2CB209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13EEE-22C7-079D-5168-A1D0BCECA143}"/>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הסברים בע"פ על כל חלק בקטנה</a:t>
            </a:r>
            <a:br>
              <a:rPr lang="en-US" sz="1200" dirty="0"/>
            </a:br>
            <a:r>
              <a:rPr lang="he-IL" sz="1200" dirty="0"/>
              <a:t>נראה </a:t>
            </a:r>
            <a:r>
              <a:rPr lang="he-IL" sz="1200" dirty="0" err="1"/>
              <a:t>הכל</a:t>
            </a:r>
            <a:r>
              <a:rPr lang="he-IL" sz="1200" dirty="0"/>
              <a:t> במעבדה יותר במסודר</a:t>
            </a:r>
          </a:p>
        </p:txBody>
      </p:sp>
      <p:sp>
        <p:nvSpPr>
          <p:cNvPr id="4" name="Slide Number Placeholder 3">
            <a:extLst>
              <a:ext uri="{FF2B5EF4-FFF2-40B4-BE49-F238E27FC236}">
                <a16:creationId xmlns:a16="http://schemas.microsoft.com/office/drawing/2014/main" id="{3379291F-0B6B-D5A3-E9E4-C980D3497A59}"/>
              </a:ext>
            </a:extLst>
          </p:cNvPr>
          <p:cNvSpPr>
            <a:spLocks noGrp="1"/>
          </p:cNvSpPr>
          <p:nvPr>
            <p:ph type="sldNum" sz="quarter" idx="10"/>
          </p:nvPr>
        </p:nvSpPr>
        <p:spPr/>
        <p:txBody>
          <a:bodyPr/>
          <a:lstStyle/>
          <a:p>
            <a:fld id="{C688C91B-C950-8147-86C7-C3239F97F7B4}" type="slidenum">
              <a:rPr lang="en-US" smtClean="0"/>
              <a:t>11</a:t>
            </a:fld>
            <a:endParaRPr lang="en-US"/>
          </a:p>
        </p:txBody>
      </p:sp>
    </p:spTree>
    <p:extLst>
      <p:ext uri="{BB962C8B-B14F-4D97-AF65-F5344CB8AC3E}">
        <p14:creationId xmlns:p14="http://schemas.microsoft.com/office/powerpoint/2010/main" val="2348866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EC38D-9184-5899-759C-1EE53CCB2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63A2D-9D88-CBC2-C31B-5734855EA6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B61AA6-ACA5-4E85-AD58-8AEEED384395}"/>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אסטרטגיית יצירת </a:t>
            </a:r>
            <a:r>
              <a:rPr lang="en-US" sz="1800" kern="100" dirty="0">
                <a:effectLst/>
                <a:latin typeface="Aptos" panose="020B0004020202020204" pitchFamily="34" charset="0"/>
                <a:ea typeface="Aptos" panose="020B0004020202020204" pitchFamily="34" charset="0"/>
                <a:cs typeface="Arial" panose="020B0604020202020204" pitchFamily="34" charset="0"/>
              </a:rPr>
              <a:t>PWM</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אותות ה-</a:t>
            </a: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נוצרו בעזרת</a:t>
            </a:r>
            <a:r>
              <a:rPr lang="en-US" sz="1800" kern="100" dirty="0">
                <a:effectLst/>
                <a:latin typeface="Aptos" panose="020B0004020202020204" pitchFamily="34" charset="0"/>
                <a:ea typeface="Aptos" panose="020B0004020202020204" pitchFamily="34" charset="0"/>
                <a:cs typeface="Arial" panose="020B0604020202020204" pitchFamily="34" charset="0"/>
              </a:rPr>
              <a:t>Timer1</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על גבי לוח </a:t>
            </a:r>
            <a:r>
              <a:rPr lang="en-US" sz="1800" kern="100" dirty="0">
                <a:effectLst/>
                <a:latin typeface="Aptos" panose="020B0004020202020204" pitchFamily="34" charset="0"/>
                <a:ea typeface="Aptos" panose="020B0004020202020204" pitchFamily="34" charset="0"/>
                <a:cs typeface="Arial" panose="020B0604020202020204" pitchFamily="34" charset="0"/>
              </a:rPr>
              <a:t>Arduino Uno R3</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הפינים</a:t>
            </a:r>
            <a:r>
              <a:rPr lang="en-US" sz="1800" kern="100" dirty="0">
                <a:effectLst/>
                <a:latin typeface="Aptos" panose="020B0004020202020204" pitchFamily="34" charset="0"/>
                <a:ea typeface="Aptos" panose="020B0004020202020204" pitchFamily="34" charset="0"/>
                <a:cs typeface="Arial" panose="020B0604020202020204" pitchFamily="34" charset="0"/>
              </a:rPr>
              <a:t>D9</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ו-</a:t>
            </a:r>
            <a:r>
              <a:rPr lang="en-US" sz="1800" kern="100" dirty="0">
                <a:effectLst/>
                <a:latin typeface="Aptos" panose="020B0004020202020204" pitchFamily="34" charset="0"/>
                <a:ea typeface="Aptos" panose="020B0004020202020204" pitchFamily="34" charset="0"/>
                <a:cs typeface="Arial" panose="020B0604020202020204" pitchFamily="34" charset="0"/>
              </a:rPr>
              <a:t>D10</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הוגדרו כיציאות משלימות, להזנה אל כניסות </a:t>
            </a:r>
            <a:r>
              <a:rPr lang="en-US" sz="1800" kern="100" dirty="0">
                <a:effectLst/>
                <a:latin typeface="Aptos" panose="020B0004020202020204" pitchFamily="34" charset="0"/>
                <a:ea typeface="Aptos" panose="020B0004020202020204" pitchFamily="34" charset="0"/>
                <a:cs typeface="Arial" panose="020B0604020202020204" pitchFamily="34" charset="0"/>
              </a:rPr>
              <a:t>INP_H</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a:t>
            </a:r>
            <a:r>
              <a:rPr lang="en-US" sz="1800" kern="100" dirty="0">
                <a:effectLst/>
                <a:latin typeface="Aptos" panose="020B0004020202020204" pitchFamily="34" charset="0"/>
                <a:ea typeface="Aptos" panose="020B0004020202020204" pitchFamily="34" charset="0"/>
                <a:cs typeface="Arial" panose="020B0604020202020204" pitchFamily="34" charset="0"/>
              </a:rPr>
              <a:t>INP_L</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על גבי כרטיס הדרייבר.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הוספת זמן מת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שתי שיטות יושמו:</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חומרתי (מצב 14) – מדויק יותר, מבוסס על </a:t>
            </a:r>
            <a:r>
              <a:rPr lang="en-US" sz="1800" kern="100" dirty="0">
                <a:effectLst/>
                <a:latin typeface="Aptos" panose="020B0004020202020204" pitchFamily="34" charset="0"/>
                <a:ea typeface="Aptos" panose="020B0004020202020204" pitchFamily="34" charset="0"/>
                <a:cs typeface="Arial" panose="020B0604020202020204" pitchFamily="34" charset="0"/>
              </a:rPr>
              <a:t>ICR1</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a:t>
            </a:r>
            <a:r>
              <a:rPr lang="en-US" sz="1800" kern="100" dirty="0">
                <a:effectLst/>
                <a:latin typeface="Aptos" panose="020B0004020202020204" pitchFamily="34" charset="0"/>
                <a:ea typeface="Aptos" panose="020B0004020202020204" pitchFamily="34" charset="0"/>
                <a:cs typeface="Arial" panose="020B0604020202020204" pitchFamily="34" charset="0"/>
              </a:rPr>
              <a:t>OCR1A/B</a:t>
            </a:r>
          </a:p>
          <a:p>
            <a:pPr marL="0" marR="0" algn="r" rtl="1">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ידני בלולאה (</a:t>
            </a:r>
            <a:r>
              <a:rPr lang="en-US" sz="1800" kern="100" dirty="0" err="1">
                <a:effectLst/>
                <a:latin typeface="Aptos" panose="020B0004020202020204" pitchFamily="34" charset="0"/>
                <a:ea typeface="Aptos" panose="020B0004020202020204" pitchFamily="34" charset="0"/>
                <a:cs typeface="Arial" panose="020B0604020202020204" pitchFamily="34" charset="0"/>
              </a:rPr>
              <a:t>delayMicroseconds</a:t>
            </a:r>
            <a:r>
              <a:rPr lang="he-IL" sz="1800" kern="100" dirty="0">
                <a:effectLst/>
                <a:latin typeface="Aptos" panose="020B0004020202020204" pitchFamily="34" charset="0"/>
                <a:ea typeface="Aptos" panose="020B0004020202020204" pitchFamily="34" charset="0"/>
                <a:cs typeface="Arial" panose="020B0604020202020204" pitchFamily="34" charset="0"/>
              </a:rPr>
              <a:t>) – נוח יותר להתאמה אך פחות מדויק</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הזמן המת</a:t>
            </a:r>
            <a:r>
              <a:rPr lang="he-IL" sz="1800" kern="100" dirty="0">
                <a:effectLst/>
                <a:latin typeface="Arial" panose="020B0604020202020204" pitchFamily="34" charset="0"/>
                <a:ea typeface="Aptos" panose="020B0004020202020204" pitchFamily="34" charset="0"/>
                <a:cs typeface="Arial" panose="020B0604020202020204" pitchFamily="34" charset="0"/>
              </a:rPr>
              <a:t> שנקבע נע בין</a:t>
            </a:r>
            <a:r>
              <a:rPr lang="he-IL" sz="1800" kern="100" dirty="0">
                <a:effectLst/>
                <a:latin typeface="Aptos" panose="020B0004020202020204" pitchFamily="34" charset="0"/>
                <a:ea typeface="Aptos" panose="020B0004020202020204" pitchFamily="34" charset="0"/>
                <a:cs typeface="Arial" panose="020B0604020202020204" pitchFamily="34" charset="0"/>
              </a:rPr>
              <a:t> 4 מיקרו ל8 מיקרו, בהתאם לקונפיגורציה ולסוג הטרנזיסטור.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אתגרים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a:t>
            </a:r>
            <a:r>
              <a:rPr lang="en-US" sz="1800" kern="100" dirty="0">
                <a:effectLst/>
                <a:latin typeface="Aptos" panose="020B0004020202020204" pitchFamily="34" charset="0"/>
                <a:ea typeface="Aptos" panose="020B0004020202020204" pitchFamily="34" charset="0"/>
                <a:cs typeface="Arial" panose="020B0604020202020204" pitchFamily="34" charset="0"/>
              </a:rPr>
              <a:t>Arduino Uno</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יש רזולוציית תזמון מוגבלת (16 </a:t>
            </a:r>
            <a:r>
              <a:rPr lang="en-US" sz="1800" kern="100" dirty="0">
                <a:effectLst/>
                <a:latin typeface="Aptos" panose="020B0004020202020204" pitchFamily="34" charset="0"/>
                <a:ea typeface="Aptos" panose="020B0004020202020204" pitchFamily="34" charset="0"/>
                <a:cs typeface="Arial" panose="020B0604020202020204" pitchFamily="34" charset="0"/>
              </a:rPr>
              <a:t>MHz</a:t>
            </a:r>
            <a:r>
              <a:rPr lang="he-IL" sz="1800" kern="100" dirty="0">
                <a:effectLst/>
                <a:latin typeface="Aptos" panose="020B0004020202020204" pitchFamily="34" charset="0"/>
                <a:ea typeface="Aptos" panose="020B0004020202020204" pitchFamily="34" charset="0"/>
                <a:cs typeface="Arial" panose="020B0604020202020204" pitchFamily="34" charset="0"/>
              </a:rPr>
              <a:t>), ולכן:</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זמן מת של</a:t>
            </a:r>
            <a:r>
              <a:rPr lang="he-IL" sz="1800" kern="100" dirty="0">
                <a:effectLst/>
                <a:latin typeface="Arial" panose="020B0604020202020204" pitchFamily="34" charset="0"/>
                <a:ea typeface="Aptos" panose="020B0004020202020204" pitchFamily="34" charset="0"/>
                <a:cs typeface="Arial" panose="020B0604020202020204" pitchFamily="34" charset="0"/>
              </a:rPr>
              <a:t> תת-מיקרו-שניה לא ניתן למימוש אמין באמצעות השהיות תוכנה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נצפתה א-סימטריה בין מיתוג </a:t>
            </a:r>
            <a:r>
              <a:rPr lang="en-US" sz="1800" kern="100" dirty="0">
                <a:effectLst/>
                <a:latin typeface="Aptos" panose="020B0004020202020204" pitchFamily="34" charset="0"/>
                <a:ea typeface="Aptos" panose="020B0004020202020204" pitchFamily="34" charset="0"/>
                <a:cs typeface="Arial" panose="020B0604020202020204" pitchFamily="34" charset="0"/>
              </a:rPr>
              <a:t>HS→LS</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לבין </a:t>
            </a:r>
            <a:r>
              <a:rPr lang="en-US" sz="1800" kern="100" dirty="0">
                <a:effectLst/>
                <a:latin typeface="Aptos" panose="020B0004020202020204" pitchFamily="34" charset="0"/>
                <a:ea typeface="Aptos" panose="020B0004020202020204" pitchFamily="34" charset="0"/>
                <a:cs typeface="Arial" panose="020B0604020202020204" pitchFamily="34" charset="0"/>
              </a:rPr>
              <a:t>LS→HS</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למה </a:t>
            </a:r>
            <a:r>
              <a:rPr lang="en-US" sz="1800" kern="100" dirty="0">
                <a:effectLst/>
                <a:latin typeface="Aptos" panose="020B0004020202020204" pitchFamily="34" charset="0"/>
                <a:ea typeface="Aptos" panose="020B0004020202020204" pitchFamily="34" charset="0"/>
                <a:cs typeface="Arial" panose="020B0604020202020204" pitchFamily="34" charset="0"/>
              </a:rPr>
              <a:t>Arduino</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זמין ונפוץ במעבדות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מאפשר שינויים מהירים במהלך ניסויים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מדויק מספיק למיתוג בתדרים של 1-10 קילו, זמן מת</a:t>
            </a:r>
            <a:r>
              <a:rPr lang="he-IL" sz="1800" kern="100" dirty="0">
                <a:effectLst/>
                <a:latin typeface="Arial" panose="020B0604020202020204" pitchFamily="34" charset="0"/>
                <a:ea typeface="Aptos" panose="020B0004020202020204" pitchFamily="34" charset="0"/>
                <a:cs typeface="Arial" panose="020B0604020202020204" pitchFamily="34" charset="0"/>
              </a:rPr>
              <a:t> בטווח של כמה מיקרו-שניות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היישום בפועל</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ברוב הבדיקות נעשה שימוש ב-</a:t>
            </a: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ידני בזכות הפשטות בהגדרת ההשהיות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לבדיקת זמן מת </a:t>
            </a:r>
            <a:r>
              <a:rPr lang="he-IL" sz="1800" kern="100" dirty="0">
                <a:effectLst/>
                <a:latin typeface="Arial" panose="020B0604020202020204" pitchFamily="34" charset="0"/>
                <a:ea typeface="Aptos" panose="020B0004020202020204" pitchFamily="34" charset="0"/>
                <a:cs typeface="Arial" panose="020B0604020202020204" pitchFamily="34" charset="0"/>
              </a:rPr>
              <a:t>מדויקת, השתמשנו במדידות באוסילוסקופ ולא הסתמכנו על תזמון קוד בלבד</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8CC4941-CF0A-55E2-3A33-A3E3DF6DCACB}"/>
              </a:ext>
            </a:extLst>
          </p:cNvPr>
          <p:cNvSpPr>
            <a:spLocks noGrp="1"/>
          </p:cNvSpPr>
          <p:nvPr>
            <p:ph type="sldNum" sz="quarter" idx="10"/>
          </p:nvPr>
        </p:nvSpPr>
        <p:spPr/>
        <p:txBody>
          <a:bodyPr/>
          <a:lstStyle/>
          <a:p>
            <a:fld id="{C688C91B-C950-8147-86C7-C3239F97F7B4}" type="slidenum">
              <a:rPr lang="en-US" smtClean="0"/>
              <a:t>12</a:t>
            </a:fld>
            <a:endParaRPr lang="en-US"/>
          </a:p>
        </p:txBody>
      </p:sp>
    </p:spTree>
    <p:extLst>
      <p:ext uri="{BB962C8B-B14F-4D97-AF65-F5344CB8AC3E}">
        <p14:creationId xmlns:p14="http://schemas.microsoft.com/office/powerpoint/2010/main" val="264588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EE92-BD76-6837-0C97-7D4480AD6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F28FD-7729-7B98-232D-61B58C62F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F4E2D-DA4A-4EBD-D269-A4E44FDD43BF}"/>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הסבר בע"פ שאכן מתקבל זמן מת בהתאם לתכנון, אך לא סימטרי ובסדרי גודל של מיקרו</a:t>
            </a:r>
          </a:p>
        </p:txBody>
      </p:sp>
      <p:sp>
        <p:nvSpPr>
          <p:cNvPr id="4" name="Slide Number Placeholder 3">
            <a:extLst>
              <a:ext uri="{FF2B5EF4-FFF2-40B4-BE49-F238E27FC236}">
                <a16:creationId xmlns:a16="http://schemas.microsoft.com/office/drawing/2014/main" id="{07C73875-B1A1-4000-B8D0-C46BD28B1D51}"/>
              </a:ext>
            </a:extLst>
          </p:cNvPr>
          <p:cNvSpPr>
            <a:spLocks noGrp="1"/>
          </p:cNvSpPr>
          <p:nvPr>
            <p:ph type="sldNum" sz="quarter" idx="10"/>
          </p:nvPr>
        </p:nvSpPr>
        <p:spPr/>
        <p:txBody>
          <a:bodyPr/>
          <a:lstStyle/>
          <a:p>
            <a:fld id="{C688C91B-C950-8147-86C7-C3239F97F7B4}" type="slidenum">
              <a:rPr lang="en-US" smtClean="0"/>
              <a:t>13</a:t>
            </a:fld>
            <a:endParaRPr lang="en-US"/>
          </a:p>
        </p:txBody>
      </p:sp>
    </p:spTree>
    <p:extLst>
      <p:ext uri="{BB962C8B-B14F-4D97-AF65-F5344CB8AC3E}">
        <p14:creationId xmlns:p14="http://schemas.microsoft.com/office/powerpoint/2010/main" val="328739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AEABB-8991-641A-3A55-730A08C5D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45E4D3-1E2E-E4A3-B19B-AE9AECC2A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F830E-C5B3-CF83-305B-F41255FE5980}"/>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בדיקות אחידות לכל סוגי הטרנזיסטורים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כל אחד מהטרנזיסטורים (</a:t>
            </a:r>
            <a:r>
              <a:rPr lang="en-US" sz="1800" kern="100" dirty="0">
                <a:effectLst/>
                <a:latin typeface="Aptos" panose="020B0004020202020204" pitchFamily="34" charset="0"/>
                <a:ea typeface="Aptos" panose="020B0004020202020204" pitchFamily="34" charset="0"/>
                <a:cs typeface="Arial" panose="020B0604020202020204" pitchFamily="34" charset="0"/>
              </a:rPr>
              <a:t>IGBT, </a:t>
            </a:r>
            <a:r>
              <a:rPr lang="en-US" sz="1800" kern="100" dirty="0" err="1">
                <a:effectLst/>
                <a:latin typeface="Aptos" panose="020B0004020202020204" pitchFamily="34" charset="0"/>
                <a:ea typeface="Aptos" panose="020B0004020202020204" pitchFamily="34" charset="0"/>
                <a:cs typeface="Arial" panose="020B0604020202020204" pitchFamily="34" charset="0"/>
              </a:rPr>
              <a:t>CoolSiC</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USiC</a:t>
            </a:r>
            <a:r>
              <a:rPr lang="he-IL" sz="1800" kern="100" dirty="0">
                <a:effectLst/>
                <a:latin typeface="Aptos" panose="020B0004020202020204" pitchFamily="34" charset="0"/>
                <a:ea typeface="Aptos" panose="020B0004020202020204" pitchFamily="34" charset="0"/>
                <a:cs typeface="Arial" panose="020B0604020202020204" pitchFamily="34" charset="0"/>
              </a:rPr>
              <a:t>) נבדק תוך שימוש באותו כרטיס, אותם ספקי כוח, ואותות שליטה זהים — כדי להבטיח השוואה תקפה ואחידה.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הבדיקות חזרו על עצמן לאחר כל החלפה של טרנזיסטור, כאשר בוצעו התאמות רק לפי הצורך (כמו מתח שער וזמן מת).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הבדיקות העיקריות שבוצעו:</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בדיקת </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he-IL" sz="1800" kern="100" dirty="0">
                <a:effectLst/>
                <a:latin typeface="Aptos" panose="020B0004020202020204" pitchFamily="34"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אימות מתחים תקינים בשער: </a:t>
            </a:r>
            <a:r>
              <a:rPr lang="en-US" sz="1800" kern="100" dirty="0">
                <a:effectLst/>
                <a:latin typeface="Aptos" panose="020B0004020202020204" pitchFamily="34" charset="0"/>
                <a:ea typeface="Aptos" panose="020B0004020202020204" pitchFamily="34" charset="0"/>
                <a:cs typeface="Arial" panose="020B0604020202020204" pitchFamily="34" charset="0"/>
              </a:rPr>
              <a:t>15</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להפעלה, מינוס 7.5 או 2 </a:t>
            </a:r>
            <a:r>
              <a:rPr lang="he-IL" sz="1800" kern="100" dirty="0">
                <a:effectLst/>
                <a:latin typeface="Aptos" panose="020B0004020202020204" pitchFamily="34" charset="0"/>
                <a:ea typeface="Aptos" panose="020B0004020202020204" pitchFamily="34" charset="0"/>
                <a:cs typeface="Arial" panose="020B0604020202020204" pitchFamily="34" charset="0"/>
              </a:rPr>
              <a:t>ל</a:t>
            </a:r>
            <a:r>
              <a:rPr lang="he-IL" sz="1800" kern="100" dirty="0">
                <a:effectLst/>
                <a:latin typeface="Arial" panose="020B0604020202020204" pitchFamily="34" charset="0"/>
                <a:ea typeface="Aptos" panose="020B0004020202020204" pitchFamily="34" charset="0"/>
                <a:cs typeface="Arial" panose="020B0604020202020204" pitchFamily="34" charset="0"/>
              </a:rPr>
              <a:t>כיבוי</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בדיקת חיתוך חד של האות, ללא </a:t>
            </a:r>
            <a:r>
              <a:rPr lang="en-US" sz="1800" kern="100" dirty="0">
                <a:effectLst/>
                <a:latin typeface="Aptos" panose="020B0004020202020204" pitchFamily="34" charset="0"/>
                <a:ea typeface="Aptos" panose="020B0004020202020204" pitchFamily="34" charset="0"/>
                <a:cs typeface="Arial" panose="020B0604020202020204" pitchFamily="34" charset="0"/>
              </a:rPr>
              <a:t>overshoot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או </a:t>
            </a:r>
            <a:r>
              <a:rPr lang="en-US" sz="1800" kern="100" dirty="0">
                <a:effectLst/>
                <a:latin typeface="Aptos" panose="020B0004020202020204" pitchFamily="34" charset="0"/>
                <a:ea typeface="Aptos" panose="020B0004020202020204" pitchFamily="34" charset="0"/>
                <a:cs typeface="Arial" panose="020B0604020202020204" pitchFamily="34" charset="0"/>
              </a:rPr>
              <a:t>undershoot</a:t>
            </a:r>
            <a:r>
              <a:rPr lang="he-IL" sz="1800" kern="100" dirty="0">
                <a:effectLst/>
                <a:latin typeface="Aptos" panose="020B0004020202020204" pitchFamily="34" charset="0"/>
                <a:ea typeface="Aptos" panose="020B0004020202020204" pitchFamily="34" charset="0"/>
                <a:cs typeface="Arial" panose="020B0604020202020204" pitchFamily="34" charset="0"/>
              </a:rPr>
              <a:t> גדולים מדי או</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מיותרים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בדיקת </a:t>
            </a:r>
            <a:r>
              <a:rPr lang="en-US" sz="1800" kern="100" dirty="0" err="1">
                <a:effectLst/>
                <a:latin typeface="Aptos" panose="020B0004020202020204" pitchFamily="34" charset="0"/>
                <a:ea typeface="Aptos" panose="020B0004020202020204" pitchFamily="34" charset="0"/>
                <a:cs typeface="Arial" panose="020B0604020202020204" pitchFamily="34" charset="0"/>
              </a:rPr>
              <a:t>Vce</a:t>
            </a:r>
            <a:r>
              <a:rPr lang="en-US" sz="1800" kern="100" dirty="0">
                <a:effectLst/>
                <a:latin typeface="Aptos" panose="020B0004020202020204" pitchFamily="34" charset="0"/>
                <a:ea typeface="Aptos" panose="020B0004020202020204" pitchFamily="34" charset="0"/>
                <a:cs typeface="Arial" panose="020B0604020202020204" pitchFamily="34" charset="0"/>
              </a:rPr>
              <a:t> / </a:t>
            </a:r>
            <a:r>
              <a:rPr lang="en-US" sz="1800" kern="100" dirty="0" err="1">
                <a:effectLst/>
                <a:latin typeface="Aptos" panose="020B0004020202020204" pitchFamily="34" charset="0"/>
                <a:ea typeface="Aptos" panose="020B0004020202020204" pitchFamily="34" charset="0"/>
                <a:cs typeface="Arial" panose="020B0604020202020204" pitchFamily="34" charset="0"/>
              </a:rPr>
              <a:t>Vds</a:t>
            </a:r>
            <a:r>
              <a:rPr lang="he-IL" sz="1800" kern="100" dirty="0">
                <a:effectLst/>
                <a:latin typeface="Aptos" panose="020B0004020202020204" pitchFamily="34" charset="0"/>
                <a:ea typeface="Aptos" panose="020B0004020202020204" pitchFamily="34" charset="0"/>
                <a:cs typeface="Arial" panose="020B0604020202020204" pitchFamily="34" charset="0"/>
              </a:rPr>
              <a:t> -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אימות ירידה למתח נמוך בהולכה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בדיקת חסימה מלאה של המתח (כ-30  וולט) במצב </a:t>
            </a:r>
            <a:r>
              <a:rPr lang="en-US" sz="1800" kern="100" dirty="0">
                <a:effectLst/>
                <a:latin typeface="Aptos" panose="020B0004020202020204" pitchFamily="34" charset="0"/>
                <a:ea typeface="Aptos" panose="020B0004020202020204" pitchFamily="34" charset="0"/>
                <a:cs typeface="Arial" panose="020B0604020202020204" pitchFamily="34" charset="0"/>
              </a:rPr>
              <a:t>OFF</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התנהגות בצומת </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r>
              <a:rPr lang="he-IL" sz="1800" kern="100" dirty="0">
                <a:effectLst/>
                <a:latin typeface="Aptos" panose="020B0004020202020204" pitchFamily="34"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תצפית על גל המיתוג ביציאה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חיפוש אחר חיתוכים נקיים ומהירים, עם מינימום </a:t>
            </a:r>
            <a:r>
              <a:rPr lang="en-US" sz="1800" kern="100" dirty="0">
                <a:effectLst/>
                <a:latin typeface="Aptos" panose="020B0004020202020204" pitchFamily="34" charset="0"/>
                <a:ea typeface="Aptos" panose="020B0004020202020204" pitchFamily="34" charset="0"/>
                <a:cs typeface="Arial" panose="020B0604020202020204" pitchFamily="34" charset="0"/>
              </a:rPr>
              <a:t>ringing</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אימות זמן מתן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שקיים עיכוב בין כיבוי </a:t>
            </a:r>
            <a:r>
              <a:rPr lang="en-US" sz="1800" kern="100" dirty="0">
                <a:effectLst/>
                <a:latin typeface="Aptos" panose="020B0004020202020204" pitchFamily="34" charset="0"/>
                <a:ea typeface="Aptos" panose="020B0004020202020204" pitchFamily="34" charset="0"/>
                <a:cs typeface="Arial" panose="020B0604020202020204" pitchFamily="34" charset="0"/>
              </a:rPr>
              <a:t>HS</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להפעלת </a:t>
            </a:r>
            <a:r>
              <a:rPr lang="en-US" sz="1800" kern="100" dirty="0">
                <a:effectLst/>
                <a:latin typeface="Aptos" panose="020B0004020202020204" pitchFamily="34" charset="0"/>
                <a:ea typeface="Aptos" panose="020B0004020202020204" pitchFamily="34" charset="0"/>
                <a:cs typeface="Arial" panose="020B0604020202020204" pitchFamily="34" charset="0"/>
              </a:rPr>
              <a:t>LS</a:t>
            </a:r>
            <a:r>
              <a:rPr lang="he-IL" sz="1800" kern="100" dirty="0">
                <a:effectLst/>
                <a:latin typeface="Aptos" panose="020B0004020202020204" pitchFamily="34" charset="0"/>
                <a:ea typeface="Aptos" panose="020B0004020202020204" pitchFamily="34" charset="0"/>
                <a:cs typeface="Arial" panose="020B0604020202020204" pitchFamily="34" charset="0"/>
              </a:rPr>
              <a:t> (ולהיפך)</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ווידוא שאין </a:t>
            </a:r>
            <a:r>
              <a:rPr lang="en-US" sz="1800" kern="100" dirty="0">
                <a:effectLst/>
                <a:latin typeface="Aptos" panose="020B0004020202020204" pitchFamily="34" charset="0"/>
                <a:ea typeface="Aptos" panose="020B0004020202020204" pitchFamily="34" charset="0"/>
                <a:cs typeface="Arial" panose="020B0604020202020204" pitchFamily="34" charset="0"/>
              </a:rPr>
              <a:t>shoot-through</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בין שני הטרנזיסטורים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יציבות תזמון הדרייבר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צפייה באותות </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לאורך מספר מחזורי מיתוג</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שאין סטייה, רעש או תופעות לא סדירות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כלי מדידה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אוסילוסקופ 4-ערוצים של </a:t>
            </a:r>
            <a:r>
              <a:rPr lang="en-US" sz="1800" kern="100" dirty="0">
                <a:effectLst/>
                <a:latin typeface="Aptos" panose="020B0004020202020204" pitchFamily="34" charset="0"/>
                <a:ea typeface="Aptos" panose="020B0004020202020204" pitchFamily="34" charset="0"/>
                <a:cs typeface="Arial" panose="020B0604020202020204" pitchFamily="34" charset="0"/>
              </a:rPr>
              <a:t>SIGLENT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שימש לתפיסת האותות בו-זמנית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נעשה שימוש </a:t>
            </a:r>
            <a:r>
              <a:rPr lang="he-IL" sz="1800" kern="100" dirty="0" err="1">
                <a:effectLst/>
                <a:latin typeface="Aptos" panose="020B0004020202020204" pitchFamily="34" charset="0"/>
                <a:ea typeface="Aptos" panose="020B0004020202020204" pitchFamily="34" charset="0"/>
                <a:cs typeface="Arial" panose="020B0604020202020204" pitchFamily="34" charset="0"/>
              </a:rPr>
              <a:t>בפרובים</a:t>
            </a:r>
            <a:r>
              <a:rPr lang="he-IL" sz="1800" kern="100" dirty="0">
                <a:effectLst/>
                <a:latin typeface="Aptos" panose="020B0004020202020204" pitchFamily="34" charset="0"/>
                <a:ea typeface="Aptos" panose="020B0004020202020204" pitchFamily="34" charset="0"/>
                <a:cs typeface="Arial" panose="020B0604020202020204" pitchFamily="34" charset="0"/>
              </a:rPr>
              <a:t> באופן דיפרנציאלי או מדידה צפה ל-</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בצד הגבוה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לעיתים השתמשנו בערוץ מתמטי לצורך שחזור </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אמיתי</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למה לחזור על הבדיקות?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כדי לוודא פעולה בטוחה ועקבית עבור כל סוג טרנזיסטור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כדי ללכוד התנהגויות ייחודיות לכל רכיב (כמו </a:t>
            </a:r>
            <a:r>
              <a:rPr lang="en-US" sz="1800" kern="100" dirty="0">
                <a:effectLst/>
                <a:latin typeface="Aptos" panose="020B0004020202020204" pitchFamily="34" charset="0"/>
                <a:ea typeface="Aptos" panose="020B0004020202020204" pitchFamily="34" charset="0"/>
                <a:cs typeface="Arial" panose="020B0604020202020204" pitchFamily="34" charset="0"/>
              </a:rPr>
              <a:t>overshoot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בכיבוי או א-סימטריה ב-</a:t>
            </a:r>
            <a:r>
              <a:rPr lang="en-US" sz="1800" kern="100" dirty="0">
                <a:effectLst/>
                <a:latin typeface="Aptos" panose="020B0004020202020204" pitchFamily="34" charset="0"/>
                <a:ea typeface="Aptos" panose="020B0004020202020204" pitchFamily="34" charset="0"/>
                <a:cs typeface="Arial" panose="020B0604020202020204" pitchFamily="34" charset="0"/>
              </a:rPr>
              <a:t>dead-time</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723ACA2-2E35-63A2-CFB3-F56C8F4F74D4}"/>
              </a:ext>
            </a:extLst>
          </p:cNvPr>
          <p:cNvSpPr>
            <a:spLocks noGrp="1"/>
          </p:cNvSpPr>
          <p:nvPr>
            <p:ph type="sldNum" sz="quarter" idx="10"/>
          </p:nvPr>
        </p:nvSpPr>
        <p:spPr/>
        <p:txBody>
          <a:bodyPr/>
          <a:lstStyle/>
          <a:p>
            <a:fld id="{C688C91B-C950-8147-86C7-C3239F97F7B4}" type="slidenum">
              <a:rPr lang="en-US" smtClean="0"/>
              <a:t>14</a:t>
            </a:fld>
            <a:endParaRPr lang="en-US"/>
          </a:p>
        </p:txBody>
      </p:sp>
    </p:spTree>
    <p:extLst>
      <p:ext uri="{BB962C8B-B14F-4D97-AF65-F5344CB8AC3E}">
        <p14:creationId xmlns:p14="http://schemas.microsoft.com/office/powerpoint/2010/main" val="3980452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A3602-71CB-5107-D3BF-6609920C9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F04D9-C1FD-20B4-2C07-B5F432DDC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BF2CC-4CD5-BFB8-CB5F-ABF08E6D086E}"/>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1: </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אות שער-</a:t>
            </a:r>
            <a:r>
              <a:rPr lang="he-IL" sz="1800" kern="100" dirty="0" err="1">
                <a:effectLst/>
                <a:latin typeface="Aptos" panose="020B0004020202020204" pitchFamily="34" charset="0"/>
                <a:ea typeface="Aptos" panose="020B0004020202020204" pitchFamily="34" charset="0"/>
                <a:cs typeface="Arial" panose="020B0604020202020204" pitchFamily="34" charset="0"/>
              </a:rPr>
              <a:t>אמיטר</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he-IL" sz="1800" kern="100" dirty="0">
                <a:effectLst/>
                <a:latin typeface="Aptos" panose="020B0004020202020204" pitchFamily="34" charset="0"/>
                <a:ea typeface="Aptos" panose="020B0004020202020204" pitchFamily="34" charset="0"/>
                <a:cs typeface="Arial" panose="020B0604020202020204" pitchFamily="34" charset="0"/>
              </a:rPr>
              <a:t>) עבור שני הטרנזיסטורים (</a:t>
            </a:r>
            <a:r>
              <a:rPr lang="en-US" sz="1800" kern="100" dirty="0">
                <a:effectLst/>
                <a:latin typeface="Aptos" panose="020B0004020202020204" pitchFamily="34" charset="0"/>
                <a:ea typeface="Aptos" panose="020B0004020202020204" pitchFamily="34" charset="0"/>
                <a:cs typeface="Arial" panose="020B0604020202020204" pitchFamily="34" charset="0"/>
              </a:rPr>
              <a:t>HS</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a:t>
            </a:r>
            <a:r>
              <a:rPr lang="en-US" sz="1800" kern="100" dirty="0">
                <a:effectLst/>
                <a:latin typeface="Aptos" panose="020B0004020202020204" pitchFamily="34" charset="0"/>
                <a:ea typeface="Aptos" panose="020B0004020202020204" pitchFamily="34" charset="0"/>
                <a:cs typeface="Arial" panose="020B0604020202020204" pitchFamily="34" charset="0"/>
              </a:rPr>
              <a:t>LS</a:t>
            </a:r>
            <a:r>
              <a:rPr lang="he-IL" sz="1800" kern="100" dirty="0">
                <a:effectLst/>
                <a:latin typeface="Aptos" panose="020B0004020202020204" pitchFamily="34" charset="0"/>
                <a:ea typeface="Aptos" panose="020B0004020202020204" pitchFamily="34" charset="0"/>
                <a:cs typeface="Arial" panose="020B0604020202020204" pitchFamily="34" charset="0"/>
              </a:rPr>
              <a:t>) הראה חיתוך ברור ונקי מ-0 </a:t>
            </a:r>
            <a:r>
              <a:rPr lang="en-US" sz="1800" kern="100" dirty="0">
                <a:effectLst/>
                <a:latin typeface="Aptos" panose="020B0004020202020204" pitchFamily="34" charset="0"/>
                <a:ea typeface="Aptos" panose="020B0004020202020204" pitchFamily="34" charset="0"/>
                <a:cs typeface="Arial" panose="020B0604020202020204" pitchFamily="34" charset="0"/>
              </a:rPr>
              <a:t>V</a:t>
            </a:r>
            <a:r>
              <a:rPr lang="he-IL" sz="1800" kern="100" dirty="0">
                <a:effectLst/>
                <a:latin typeface="Aptos" panose="020B0004020202020204" pitchFamily="34" charset="0"/>
                <a:ea typeface="Aptos" panose="020B0004020202020204" pitchFamily="34" charset="0"/>
                <a:cs typeface="Arial" panose="020B0604020202020204" pitchFamily="34" charset="0"/>
              </a:rPr>
              <a:t> (מצב </a:t>
            </a:r>
            <a:r>
              <a:rPr lang="en-US" sz="1800" kern="100" dirty="0">
                <a:effectLst/>
                <a:latin typeface="Aptos" panose="020B0004020202020204" pitchFamily="34" charset="0"/>
                <a:ea typeface="Aptos" panose="020B0004020202020204" pitchFamily="34" charset="0"/>
                <a:cs typeface="Arial" panose="020B0604020202020204" pitchFamily="34" charset="0"/>
              </a:rPr>
              <a:t>OFF</a:t>
            </a:r>
            <a:r>
              <a:rPr lang="he-IL" sz="1800" kern="100" dirty="0">
                <a:effectLst/>
                <a:latin typeface="Aptos" panose="020B0004020202020204" pitchFamily="34" charset="0"/>
                <a:ea typeface="Aptos" panose="020B0004020202020204" pitchFamily="34" charset="0"/>
                <a:cs typeface="Arial" panose="020B0604020202020204" pitchFamily="34" charset="0"/>
              </a:rPr>
              <a:t>) ל-+15 </a:t>
            </a:r>
            <a:r>
              <a:rPr lang="en-US" sz="1800" kern="100" dirty="0">
                <a:effectLst/>
                <a:latin typeface="Aptos" panose="020B0004020202020204" pitchFamily="34" charset="0"/>
                <a:ea typeface="Aptos" panose="020B0004020202020204" pitchFamily="34" charset="0"/>
                <a:cs typeface="Arial" panose="020B0604020202020204" pitchFamily="34" charset="0"/>
              </a:rPr>
              <a:t>V</a:t>
            </a:r>
            <a:r>
              <a:rPr lang="he-IL" sz="1800" kern="100" dirty="0">
                <a:effectLst/>
                <a:latin typeface="Aptos" panose="020B0004020202020204" pitchFamily="34" charset="0"/>
                <a:ea typeface="Aptos" panose="020B0004020202020204" pitchFamily="34" charset="0"/>
                <a:cs typeface="Arial" panose="020B0604020202020204" pitchFamily="34" charset="0"/>
              </a:rPr>
              <a:t> (מצב </a:t>
            </a:r>
            <a:r>
              <a:rPr lang="en-US" sz="1800" kern="100" dirty="0">
                <a:effectLst/>
                <a:latin typeface="Aptos" panose="020B0004020202020204" pitchFamily="34" charset="0"/>
                <a:ea typeface="Aptos" panose="020B0004020202020204" pitchFamily="34" charset="0"/>
                <a:cs typeface="Arial" panose="020B0604020202020204" pitchFamily="34" charset="0"/>
              </a:rPr>
              <a:t>ON</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מהירות המיתוג איטית יותר לעומת </a:t>
            </a:r>
            <a:r>
              <a:rPr lang="en-US" sz="1800" kern="100" dirty="0" err="1">
                <a:effectLst/>
                <a:latin typeface="Aptos" panose="020B0004020202020204" pitchFamily="34" charset="0"/>
                <a:ea typeface="Aptos" panose="020B0004020202020204" pitchFamily="34" charset="0"/>
                <a:cs typeface="Arial" panose="020B0604020202020204" pitchFamily="34" charset="0"/>
              </a:rPr>
              <a:t>SiC</a:t>
            </a:r>
            <a:r>
              <a:rPr lang="he-IL" sz="1800" kern="100" dirty="0">
                <a:effectLst/>
                <a:latin typeface="Aptos" panose="020B0004020202020204" pitchFamily="34" charset="0"/>
                <a:ea typeface="Aptos" panose="020B0004020202020204" pitchFamily="34" charset="0"/>
                <a:cs typeface="Arial" panose="020B0604020202020204" pitchFamily="34" charset="0"/>
              </a:rPr>
              <a:t>, אך עדיין חדה ומתאימה ל-</a:t>
            </a: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בתדר של 1 </a:t>
            </a:r>
            <a:r>
              <a:rPr lang="en-US" sz="1800" kern="100" dirty="0">
                <a:effectLst/>
                <a:latin typeface="Aptos" panose="020B0004020202020204" pitchFamily="34" charset="0"/>
                <a:ea typeface="Aptos" panose="020B0004020202020204" pitchFamily="34" charset="0"/>
                <a:cs typeface="Arial" panose="020B0604020202020204" pitchFamily="34" charset="0"/>
              </a:rPr>
              <a:t>kHz</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לא נצפה </a:t>
            </a:r>
            <a:r>
              <a:rPr lang="en-US" sz="1800" kern="100" dirty="0">
                <a:effectLst/>
                <a:latin typeface="Aptos" panose="020B0004020202020204" pitchFamily="34" charset="0"/>
                <a:ea typeface="Aptos" panose="020B0004020202020204" pitchFamily="34" charset="0"/>
                <a:cs typeface="Arial" panose="020B0604020202020204" pitchFamily="34" charset="0"/>
              </a:rPr>
              <a:t>ringing</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משמעותי או </a:t>
            </a:r>
            <a:r>
              <a:rPr lang="en-US" sz="1800" kern="100" dirty="0">
                <a:effectLst/>
                <a:latin typeface="Aptos" panose="020B0004020202020204" pitchFamily="34" charset="0"/>
                <a:ea typeface="Aptos" panose="020B0004020202020204" pitchFamily="34" charset="0"/>
                <a:cs typeface="Arial" panose="020B0604020202020204" pitchFamily="34" charset="0"/>
              </a:rPr>
              <a:t>overshoot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באות השער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2: </a:t>
            </a:r>
            <a:r>
              <a:rPr lang="en-US" sz="1800" kern="100" dirty="0" err="1">
                <a:effectLst/>
                <a:latin typeface="Aptos" panose="020B0004020202020204" pitchFamily="34" charset="0"/>
                <a:ea typeface="Aptos" panose="020B0004020202020204" pitchFamily="34" charset="0"/>
                <a:cs typeface="Arial" panose="020B0604020202020204" pitchFamily="34" charset="0"/>
              </a:rPr>
              <a:t>Vce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נמדד בין </a:t>
            </a:r>
            <a:r>
              <a:rPr lang="he-IL" sz="1800" kern="100" dirty="0" err="1">
                <a:effectLst/>
                <a:latin typeface="Aptos" panose="020B0004020202020204" pitchFamily="34" charset="0"/>
                <a:ea typeface="Aptos" panose="020B0004020202020204" pitchFamily="34" charset="0"/>
                <a:cs typeface="Arial" panose="020B0604020202020204" pitchFamily="34" charset="0"/>
              </a:rPr>
              <a:t>הקולקטור</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err="1">
                <a:effectLst/>
                <a:latin typeface="Aptos" panose="020B0004020202020204" pitchFamily="34" charset="0"/>
                <a:ea typeface="Aptos" panose="020B0004020202020204" pitchFamily="34" charset="0"/>
                <a:cs typeface="Arial" panose="020B0604020202020204" pitchFamily="34" charset="0"/>
              </a:rPr>
              <a:t>לאמיטר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err="1">
                <a:effectLst/>
                <a:latin typeface="Aptos" panose="020B0004020202020204" pitchFamily="34" charset="0"/>
                <a:ea typeface="Aptos" panose="020B0004020202020204" pitchFamily="34" charset="0"/>
                <a:cs typeface="Arial" panose="020B0604020202020204" pitchFamily="34" charset="0"/>
              </a:rPr>
              <a:t>Vce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ירד בצורה נקייה מכ-30 </a:t>
            </a:r>
            <a:r>
              <a:rPr lang="en-US" sz="1800" kern="100" dirty="0">
                <a:effectLst/>
                <a:latin typeface="Aptos" panose="020B0004020202020204" pitchFamily="34" charset="0"/>
                <a:ea typeface="Aptos" panose="020B0004020202020204" pitchFamily="34" charset="0"/>
                <a:cs typeface="Arial" panose="020B0604020202020204" pitchFamily="34" charset="0"/>
              </a:rPr>
              <a:t>V</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במצב כבוי לכ-2 </a:t>
            </a:r>
            <a:r>
              <a:rPr lang="en-US" sz="1800" kern="100" dirty="0">
                <a:effectLst/>
                <a:latin typeface="Aptos" panose="020B0004020202020204" pitchFamily="34" charset="0"/>
                <a:ea typeface="Aptos" panose="020B0004020202020204" pitchFamily="34" charset="0"/>
                <a:cs typeface="Arial" panose="020B0604020202020204" pitchFamily="34" charset="0"/>
              </a:rPr>
              <a:t>V</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במצב מוליך</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ישנו עיכוב קל בין אות השער לבין ירידת </a:t>
            </a:r>
            <a:r>
              <a:rPr lang="en-US" sz="1800" kern="100" dirty="0" err="1">
                <a:effectLst/>
                <a:latin typeface="Aptos" panose="020B0004020202020204" pitchFamily="34" charset="0"/>
                <a:ea typeface="Aptos" panose="020B0004020202020204" pitchFamily="34" charset="0"/>
                <a:cs typeface="Arial" panose="020B0604020202020204" pitchFamily="34" charset="0"/>
              </a:rPr>
              <a:t>Vce</a:t>
            </a:r>
            <a:r>
              <a:rPr lang="he-IL" sz="1800" kern="100" dirty="0">
                <a:effectLst/>
                <a:latin typeface="Aptos" panose="020B0004020202020204" pitchFamily="34" charset="0"/>
                <a:ea typeface="Aptos" panose="020B0004020202020204" pitchFamily="34" charset="0"/>
                <a:cs typeface="Arial" panose="020B0604020202020204" pitchFamily="34" charset="0"/>
              </a:rPr>
              <a:t> – טיפוסי ל-</a:t>
            </a:r>
            <a:r>
              <a:rPr lang="en-US" sz="1800" kern="100" dirty="0">
                <a:effectLst/>
                <a:latin typeface="Aptos" panose="020B0004020202020204" pitchFamily="34" charset="0"/>
                <a:ea typeface="Aptos" panose="020B0004020202020204" pitchFamily="34" charset="0"/>
                <a:cs typeface="Arial" panose="020B0604020202020204" pitchFamily="34" charset="0"/>
              </a:rPr>
              <a:t>IGBT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בשל ה-</a:t>
            </a:r>
            <a:r>
              <a:rPr lang="en-US" sz="1800" kern="100" dirty="0">
                <a:effectLst/>
                <a:latin typeface="Aptos" panose="020B0004020202020204" pitchFamily="34" charset="0"/>
                <a:ea typeface="Aptos" panose="020B0004020202020204" pitchFamily="34" charset="0"/>
                <a:cs typeface="Arial" panose="020B0604020202020204" pitchFamily="34" charset="0"/>
              </a:rPr>
              <a:t>turn-on tail</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3: צומת </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הפין </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הציג צורת גל ריבועית ברורה – מיתוג בין </a:t>
            </a:r>
            <a:r>
              <a:rPr lang="en-US" sz="1800" kern="100" dirty="0">
                <a:effectLst/>
                <a:latin typeface="Aptos" panose="020B0004020202020204" pitchFamily="34" charset="0"/>
                <a:ea typeface="Aptos" panose="020B0004020202020204" pitchFamily="34" charset="0"/>
                <a:cs typeface="Arial" panose="020B0604020202020204" pitchFamily="34" charset="0"/>
              </a:rPr>
              <a:t>HV</a:t>
            </a:r>
            <a:r>
              <a:rPr lang="he-IL" sz="1800" kern="100" dirty="0">
                <a:effectLst/>
                <a:latin typeface="Aptos" panose="020B0004020202020204" pitchFamily="34" charset="0"/>
                <a:ea typeface="Aptos" panose="020B0004020202020204" pitchFamily="34" charset="0"/>
                <a:cs typeface="Arial" panose="020B0604020202020204" pitchFamily="34" charset="0"/>
              </a:rPr>
              <a:t>+ ל-</a:t>
            </a:r>
            <a:r>
              <a:rPr lang="en-US" sz="1800" kern="100" dirty="0">
                <a:effectLst/>
                <a:latin typeface="Aptos" panose="020B0004020202020204" pitchFamily="34" charset="0"/>
                <a:ea typeface="Aptos" panose="020B0004020202020204" pitchFamily="34" charset="0"/>
                <a:cs typeface="Arial" panose="020B0604020202020204" pitchFamily="34" charset="0"/>
              </a:rPr>
              <a:t>HV</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המעברים היו מתואמים היטב עם אותות השער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זמן ה-</a:t>
            </a:r>
            <a:r>
              <a:rPr lang="en-US" sz="1800" kern="100" dirty="0">
                <a:effectLst/>
                <a:latin typeface="Aptos" panose="020B0004020202020204" pitchFamily="34" charset="0"/>
                <a:ea typeface="Aptos" panose="020B0004020202020204" pitchFamily="34" charset="0"/>
                <a:cs typeface="Arial" panose="020B0604020202020204" pitchFamily="34" charset="0"/>
              </a:rPr>
              <a:t>dead-time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נראה בבירור כקטע שטוח בין המעברים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לא נצפתה חפיפה או </a:t>
            </a:r>
            <a:r>
              <a:rPr lang="en-US" sz="1800" kern="100" dirty="0">
                <a:effectLst/>
                <a:latin typeface="Aptos" panose="020B0004020202020204" pitchFamily="34" charset="0"/>
                <a:ea typeface="Aptos" panose="020B0004020202020204" pitchFamily="34" charset="0"/>
                <a:cs typeface="Arial" panose="020B0604020202020204" pitchFamily="34" charset="0"/>
              </a:rPr>
              <a:t>shoot-through</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4: </a:t>
            </a:r>
            <a:r>
              <a:rPr lang="en-US" sz="1800" kern="100" dirty="0">
                <a:effectLst/>
                <a:latin typeface="Aptos" panose="020B0004020202020204" pitchFamily="34" charset="0"/>
                <a:ea typeface="Aptos" panose="020B0004020202020204" pitchFamily="34" charset="0"/>
                <a:cs typeface="Arial" panose="020B0604020202020204" pitchFamily="34" charset="0"/>
              </a:rPr>
              <a:t>dead-time</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זמן </a:t>
            </a:r>
            <a:r>
              <a:rPr lang="en-US" sz="1800" kern="100" dirty="0">
                <a:effectLst/>
                <a:latin typeface="Aptos" panose="020B0004020202020204" pitchFamily="34" charset="0"/>
                <a:ea typeface="Aptos" panose="020B0004020202020204" pitchFamily="34" charset="0"/>
                <a:cs typeface="Arial" panose="020B0604020202020204" pitchFamily="34" charset="0"/>
              </a:rPr>
              <a:t>dead-time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אושר ונמדד – מתאים לעבודה בטוחה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אין חפיפה בין טרנזיסטורים – מופיע מרווח ברור בין הפסקת צד אחד להפעלת הצד השני</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5: יציבות לאורך זמן</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האותות </a:t>
            </a:r>
            <a:r>
              <a:rPr lang="he-IL" sz="1800" kern="100" dirty="0" err="1">
                <a:effectLst/>
                <a:latin typeface="Aptos" panose="020B0004020202020204" pitchFamily="34" charset="0"/>
                <a:ea typeface="Aptos" panose="020B0004020202020204" pitchFamily="34" charset="0"/>
                <a:cs typeface="Arial" panose="020B0604020202020204" pitchFamily="34" charset="0"/>
              </a:rPr>
              <a:t>מארדואינו</a:t>
            </a:r>
            <a:r>
              <a:rPr lang="he-IL" sz="1800" kern="100" dirty="0">
                <a:effectLst/>
                <a:latin typeface="Aptos" panose="020B0004020202020204" pitchFamily="34" charset="0"/>
                <a:ea typeface="Aptos" panose="020B0004020202020204" pitchFamily="34" charset="0"/>
                <a:cs typeface="Arial" panose="020B0604020202020204" pitchFamily="34" charset="0"/>
              </a:rPr>
              <a:t> היו יציבים לאורך זמן</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לא נצפו תופעות של </a:t>
            </a:r>
            <a:r>
              <a:rPr lang="en-US" sz="1800" kern="100" dirty="0">
                <a:effectLst/>
                <a:latin typeface="Aptos" panose="020B0004020202020204" pitchFamily="34" charset="0"/>
                <a:ea typeface="Aptos" panose="020B0004020202020204" pitchFamily="34" charset="0"/>
                <a:cs typeface="Arial" panose="020B0604020202020204" pitchFamily="34" charset="0"/>
              </a:rPr>
              <a:t>clamping</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או רוויה בשער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ההתנהגות תואמת למה שנצפה מטרנזיסטור </a:t>
            </a:r>
            <a:r>
              <a:rPr lang="en-US" sz="1800" kern="100" dirty="0">
                <a:effectLst/>
                <a:latin typeface="Aptos" panose="020B0004020202020204" pitchFamily="34" charset="0"/>
                <a:ea typeface="Aptos" panose="020B0004020202020204" pitchFamily="34" charset="0"/>
                <a:cs typeface="Arial" panose="020B0604020202020204" pitchFamily="34" charset="0"/>
              </a:rPr>
              <a:t>IGBT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בעבודה על 30 </a:t>
            </a:r>
            <a:r>
              <a:rPr lang="en-US" sz="1800" kern="100" dirty="0">
                <a:effectLst/>
                <a:latin typeface="Aptos" panose="020B0004020202020204" pitchFamily="34" charset="0"/>
                <a:ea typeface="Aptos" panose="020B0004020202020204" pitchFamily="34" charset="0"/>
                <a:cs typeface="Arial" panose="020B0604020202020204" pitchFamily="34" charset="0"/>
              </a:rPr>
              <a:t>V</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וזרם של כ-1 </a:t>
            </a:r>
            <a:r>
              <a:rPr lang="en-US" sz="1800" kern="100" dirty="0">
                <a:effectLst/>
                <a:latin typeface="Aptos" panose="020B0004020202020204" pitchFamily="34" charset="0"/>
                <a:ea typeface="Aptos" panose="020B0004020202020204" pitchFamily="34" charset="0"/>
                <a:cs typeface="Arial" panose="020B0604020202020204" pitchFamily="34" charset="0"/>
              </a:rPr>
              <a:t>A</a:t>
            </a:r>
          </a:p>
        </p:txBody>
      </p:sp>
      <p:sp>
        <p:nvSpPr>
          <p:cNvPr id="4" name="Slide Number Placeholder 3">
            <a:extLst>
              <a:ext uri="{FF2B5EF4-FFF2-40B4-BE49-F238E27FC236}">
                <a16:creationId xmlns:a16="http://schemas.microsoft.com/office/drawing/2014/main" id="{D947F1A8-029C-147A-224E-3E49258E7921}"/>
              </a:ext>
            </a:extLst>
          </p:cNvPr>
          <p:cNvSpPr>
            <a:spLocks noGrp="1"/>
          </p:cNvSpPr>
          <p:nvPr>
            <p:ph type="sldNum" sz="quarter" idx="10"/>
          </p:nvPr>
        </p:nvSpPr>
        <p:spPr/>
        <p:txBody>
          <a:bodyPr/>
          <a:lstStyle/>
          <a:p>
            <a:fld id="{C688C91B-C950-8147-86C7-C3239F97F7B4}" type="slidenum">
              <a:rPr lang="en-US" smtClean="0"/>
              <a:t>15</a:t>
            </a:fld>
            <a:endParaRPr lang="en-US"/>
          </a:p>
        </p:txBody>
      </p:sp>
    </p:spTree>
    <p:extLst>
      <p:ext uri="{BB962C8B-B14F-4D97-AF65-F5344CB8AC3E}">
        <p14:creationId xmlns:p14="http://schemas.microsoft.com/office/powerpoint/2010/main" val="3479797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E4E72-2935-A2F0-2807-8BB14166F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97A376-1C36-E567-CE5F-733030D17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324EE9-8B8F-CFEB-B482-631AFC66038A}"/>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1200" dirty="0"/>
              <a:t>בע"פ – </a:t>
            </a:r>
            <a:br>
              <a:rPr lang="en-US" sz="1200" dirty="0"/>
            </a:br>
            <a:r>
              <a:rPr lang="he-IL" dirty="0"/>
              <a:t>כאשר ספק מתח גבוה כבוי, מתח השער </a:t>
            </a:r>
            <a:r>
              <a:rPr lang="en-US" dirty="0"/>
              <a:t>HS</a:t>
            </a:r>
            <a:r>
              <a:rPr lang="he-IL" dirty="0"/>
              <a:t> אינו מגיע לערך הכיבוי המלא מינוס 7.5 </a:t>
            </a:r>
            <a:r>
              <a:rPr lang="en-US" dirty="0"/>
              <a:t> </a:t>
            </a:r>
            <a:r>
              <a:rPr lang="he-IL" dirty="0"/>
              <a:t>ונראה ירידה שאינה חדה.</a:t>
            </a:r>
            <a:br>
              <a:rPr lang="he-IL" dirty="0"/>
            </a:br>
            <a:r>
              <a:rPr lang="he-IL" dirty="0"/>
              <a:t>הסיבה לכך היא שצומת ה</a:t>
            </a:r>
            <a:r>
              <a:rPr lang="en-US" dirty="0"/>
              <a:t>PHASE</a:t>
            </a:r>
            <a:r>
              <a:rPr lang="he-IL" dirty="0"/>
              <a:t> צפה, ללא </a:t>
            </a:r>
            <a:r>
              <a:rPr lang="en-US" dirty="0"/>
              <a:t>HV — </a:t>
            </a:r>
            <a:r>
              <a:rPr lang="he-IL" dirty="0"/>
              <a:t> ולכן לדרייבר אין נקודת ייחוס ברורה או נתיב זרם חזרה.</a:t>
            </a:r>
            <a:br>
              <a:rPr lang="he-IL" dirty="0"/>
            </a:br>
            <a:r>
              <a:rPr lang="he-IL" dirty="0"/>
              <a:t>כתוצאה מכך, פריקת הקבל בשער מתבצעת באיטיות דרך רכיבים פרזיטיים או דיודות הגנה, ולא דרך מסלול פריקה חזק, מה שגורם לירידה הדרגתית במקום חיתוך חד.</a:t>
            </a:r>
            <a:br>
              <a:rPr lang="en-US" dirty="0"/>
            </a:br>
            <a:r>
              <a:rPr lang="he-IL" dirty="0"/>
              <a:t>בנוסף, ייתכן שדיודת </a:t>
            </a:r>
            <a:r>
              <a:rPr lang="he-IL" dirty="0" err="1"/>
              <a:t>הקלמפינג</a:t>
            </a:r>
            <a:r>
              <a:rPr lang="he-IL" dirty="0"/>
              <a:t> מגבילה את ירידת המתח ל-כמינוס 5.5  (2 וולט פחות מהרצוי) ואינה מאפשרת ירידה מלאה עד מינוס 7.5.</a:t>
            </a:r>
            <a:br>
              <a:rPr lang="en-US" dirty="0"/>
            </a:br>
            <a:r>
              <a:rPr lang="he-IL" dirty="0"/>
              <a:t>לעומת זאת, בצד הנמוך </a:t>
            </a:r>
            <a:r>
              <a:rPr lang="en-US" dirty="0"/>
              <a:t>LS</a:t>
            </a:r>
            <a:r>
              <a:rPr lang="he-IL" dirty="0"/>
              <a:t> ההפניה היא ל- מינוס </a:t>
            </a:r>
            <a:r>
              <a:rPr lang="en-US" dirty="0"/>
              <a:t>HV</a:t>
            </a:r>
            <a:r>
              <a:rPr lang="he-IL" dirty="0"/>
              <a:t>  שהוא קבוע, ולכן מתקבלת ירידת מתח חדה ונכונה.</a:t>
            </a:r>
            <a:br>
              <a:rPr lang="en-US" sz="1200" dirty="0"/>
            </a:br>
            <a:r>
              <a:rPr lang="he-IL" sz="1200" dirty="0"/>
              <a:t>סך </a:t>
            </a:r>
            <a:r>
              <a:rPr lang="he-IL" sz="1200" dirty="0" err="1"/>
              <a:t>הכל</a:t>
            </a:r>
            <a:r>
              <a:rPr lang="he-IL" sz="1200" dirty="0"/>
              <a:t> התנהגות רצויה, בהמשך נראה שעם חיבור המתח הגבוה מתקבל אות יותר ריבועי.</a:t>
            </a:r>
            <a:endParaRPr lang="he-IL" dirty="0"/>
          </a:p>
        </p:txBody>
      </p:sp>
      <p:sp>
        <p:nvSpPr>
          <p:cNvPr id="4" name="Slide Number Placeholder 3">
            <a:extLst>
              <a:ext uri="{FF2B5EF4-FFF2-40B4-BE49-F238E27FC236}">
                <a16:creationId xmlns:a16="http://schemas.microsoft.com/office/drawing/2014/main" id="{953CDA28-950B-5A47-0490-4C817C195F6B}"/>
              </a:ext>
            </a:extLst>
          </p:cNvPr>
          <p:cNvSpPr>
            <a:spLocks noGrp="1"/>
          </p:cNvSpPr>
          <p:nvPr>
            <p:ph type="sldNum" sz="quarter" idx="10"/>
          </p:nvPr>
        </p:nvSpPr>
        <p:spPr/>
        <p:txBody>
          <a:bodyPr/>
          <a:lstStyle/>
          <a:p>
            <a:fld id="{C688C91B-C950-8147-86C7-C3239F97F7B4}" type="slidenum">
              <a:rPr lang="en-US" smtClean="0"/>
              <a:t>16</a:t>
            </a:fld>
            <a:endParaRPr lang="en-US"/>
          </a:p>
        </p:txBody>
      </p:sp>
    </p:spTree>
    <p:extLst>
      <p:ext uri="{BB962C8B-B14F-4D97-AF65-F5344CB8AC3E}">
        <p14:creationId xmlns:p14="http://schemas.microsoft.com/office/powerpoint/2010/main" val="441482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62CA3-AB79-6042-DEBF-3D7A5609F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1C87F-4D9D-A988-A598-9E30410D6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87BE0-E9AC-5992-BA21-31D2783B70D6}"/>
              </a:ext>
            </a:extLst>
          </p:cNvPr>
          <p:cNvSpPr>
            <a:spLocks noGrp="1"/>
          </p:cNvSpPr>
          <p:nvPr>
            <p:ph type="body" idx="1"/>
          </p:nvPr>
        </p:nvSpPr>
        <p:spPr/>
        <p:txBody>
          <a:bodyPr/>
          <a:lstStyle/>
          <a:p>
            <a:pPr algn="r" rtl="1">
              <a:buFont typeface="Arial" panose="020B0604020202020204" pitchFamily="34" charset="0"/>
              <a:buNone/>
            </a:pPr>
            <a:r>
              <a:rPr lang="he-IL" dirty="0"/>
              <a:t>מתח נע</a:t>
            </a:r>
            <a:r>
              <a:rPr lang="en-US" dirty="0"/>
              <a:t> </a:t>
            </a:r>
            <a:r>
              <a:rPr lang="he-IL" dirty="0"/>
              <a:t>בין כ30 במצב כבוי לבין כ1.2–1.6 במצב מוליך, גם עבור ה-</a:t>
            </a:r>
            <a:r>
              <a:rPr lang="en-US" dirty="0"/>
              <a:t>HS </a:t>
            </a:r>
            <a:r>
              <a:rPr lang="he-IL" dirty="0"/>
              <a:t> וגם עבור ה</a:t>
            </a:r>
            <a:r>
              <a:rPr lang="en-US" dirty="0"/>
              <a:t>LS </a:t>
            </a:r>
            <a:r>
              <a:rPr lang="he-IL" dirty="0"/>
              <a:t> תוצאה שמאפיינת היטב את התנהגות </a:t>
            </a:r>
            <a:r>
              <a:rPr lang="en-US" dirty="0"/>
              <a:t>IGBT </a:t>
            </a:r>
            <a:r>
              <a:rPr lang="he-IL" dirty="0"/>
              <a:t> בעומס של כ1 אמפר.</a:t>
            </a:r>
            <a:br>
              <a:rPr lang="en-US" dirty="0"/>
            </a:br>
            <a:r>
              <a:rPr lang="he-IL" dirty="0"/>
              <a:t>שני הטרנזיסטורים מתפקדים באופן תקין עם </a:t>
            </a:r>
            <a:r>
              <a:rPr lang="he-IL" b="1" dirty="0"/>
              <a:t>מעברים חדים ויציבים</a:t>
            </a:r>
            <a:r>
              <a:rPr lang="he-IL" dirty="0"/>
              <a:t> בין המצבים, ללא תופעות של </a:t>
            </a:r>
            <a:r>
              <a:rPr lang="en-US" dirty="0"/>
              <a:t>ringing </a:t>
            </a:r>
            <a:r>
              <a:rPr lang="he-IL" dirty="0"/>
              <a:t> או רעש מיותר.</a:t>
            </a:r>
            <a:br>
              <a:rPr lang="en-US" b="1" dirty="0"/>
            </a:br>
            <a:r>
              <a:rPr lang="he-IL" b="1" dirty="0"/>
              <a:t>בהגדלה של </a:t>
            </a:r>
            <a:r>
              <a:rPr lang="en-US" b="1" dirty="0" err="1"/>
              <a:t>Vce_LS</a:t>
            </a:r>
            <a:r>
              <a:rPr lang="en-US" dirty="0"/>
              <a:t> </a:t>
            </a:r>
            <a:r>
              <a:rPr lang="he-IL" dirty="0"/>
              <a:t> ניתן לראות </a:t>
            </a:r>
            <a:r>
              <a:rPr lang="en-US" dirty="0"/>
              <a:t>overshoot </a:t>
            </a:r>
            <a:r>
              <a:rPr lang="he-IL" dirty="0"/>
              <a:t> קל בתחילת ההולכה — תופעה צפויה במעגלים עם אינדוקטיביות פרזיטית, אך היא קטנה ונעלמת במהירות, מה שמעיד על בקרת שער טובה.</a:t>
            </a:r>
          </a:p>
          <a:p>
            <a:pPr algn="r" rtl="1">
              <a:buFont typeface="Arial" panose="020B0604020202020204" pitchFamily="34" charset="0"/>
              <a:buNone/>
            </a:pPr>
            <a:r>
              <a:rPr lang="he-IL" dirty="0"/>
              <a:t>ההתנהגות הכוללת של המיתוג תואמת את הציפיות מתצורת </a:t>
            </a:r>
            <a:r>
              <a:rPr lang="en-US" dirty="0"/>
              <a:t>half-bridge </a:t>
            </a:r>
            <a:r>
              <a:rPr lang="he-IL" dirty="0"/>
              <a:t> עם </a:t>
            </a:r>
            <a:r>
              <a:rPr lang="en-US" dirty="0"/>
              <a:t>IGBT — </a:t>
            </a:r>
            <a:r>
              <a:rPr lang="he-IL" dirty="0"/>
              <a:t> זמן עלייה וירידה מתונים, מתח רוויה אופייני, ויציבות כללית טובה.</a:t>
            </a:r>
          </a:p>
        </p:txBody>
      </p:sp>
      <p:sp>
        <p:nvSpPr>
          <p:cNvPr id="4" name="Slide Number Placeholder 3">
            <a:extLst>
              <a:ext uri="{FF2B5EF4-FFF2-40B4-BE49-F238E27FC236}">
                <a16:creationId xmlns:a16="http://schemas.microsoft.com/office/drawing/2014/main" id="{AF0D7239-9720-CBA3-4E02-D451CA341959}"/>
              </a:ext>
            </a:extLst>
          </p:cNvPr>
          <p:cNvSpPr>
            <a:spLocks noGrp="1"/>
          </p:cNvSpPr>
          <p:nvPr>
            <p:ph type="sldNum" sz="quarter" idx="10"/>
          </p:nvPr>
        </p:nvSpPr>
        <p:spPr/>
        <p:txBody>
          <a:bodyPr/>
          <a:lstStyle/>
          <a:p>
            <a:fld id="{C688C91B-C950-8147-86C7-C3239F97F7B4}" type="slidenum">
              <a:rPr lang="en-US" smtClean="0"/>
              <a:t>17</a:t>
            </a:fld>
            <a:endParaRPr lang="en-US"/>
          </a:p>
        </p:txBody>
      </p:sp>
    </p:spTree>
    <p:extLst>
      <p:ext uri="{BB962C8B-B14F-4D97-AF65-F5344CB8AC3E}">
        <p14:creationId xmlns:p14="http://schemas.microsoft.com/office/powerpoint/2010/main" val="3788709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02270-6604-BCA3-2E69-C18D3A100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2E26A-0F2E-C455-3124-CED8C230E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3F865-58FF-0B61-50CB-30870AEF156A}"/>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מדידת זמן מת בין מתחי השערים.</a:t>
            </a:r>
            <a:br>
              <a:rPr lang="en-US" sz="1200" dirty="0"/>
            </a:br>
            <a:r>
              <a:rPr lang="he-IL" sz="1200" dirty="0"/>
              <a:t>נצפה זמן ארוך, גם לאחר </a:t>
            </a:r>
            <a:r>
              <a:rPr lang="he-IL" sz="1200" dirty="0" err="1"/>
              <a:t>נסיונות</a:t>
            </a:r>
            <a:r>
              <a:rPr lang="he-IL" sz="1200" dirty="0"/>
              <a:t> נוספים הצלחנו לצמצם אותו ל6 מיקרו מינימום (כאשר זמן מת דו צדדי). </a:t>
            </a:r>
          </a:p>
        </p:txBody>
      </p:sp>
      <p:sp>
        <p:nvSpPr>
          <p:cNvPr id="4" name="Slide Number Placeholder 3">
            <a:extLst>
              <a:ext uri="{FF2B5EF4-FFF2-40B4-BE49-F238E27FC236}">
                <a16:creationId xmlns:a16="http://schemas.microsoft.com/office/drawing/2014/main" id="{FE03DF36-BBE3-6A0E-6518-EE036EF6A007}"/>
              </a:ext>
            </a:extLst>
          </p:cNvPr>
          <p:cNvSpPr>
            <a:spLocks noGrp="1"/>
          </p:cNvSpPr>
          <p:nvPr>
            <p:ph type="sldNum" sz="quarter" idx="10"/>
          </p:nvPr>
        </p:nvSpPr>
        <p:spPr/>
        <p:txBody>
          <a:bodyPr/>
          <a:lstStyle/>
          <a:p>
            <a:fld id="{C688C91B-C950-8147-86C7-C3239F97F7B4}" type="slidenum">
              <a:rPr lang="en-US" smtClean="0"/>
              <a:t>18</a:t>
            </a:fld>
            <a:endParaRPr lang="en-US"/>
          </a:p>
        </p:txBody>
      </p:sp>
    </p:spTree>
    <p:extLst>
      <p:ext uri="{BB962C8B-B14F-4D97-AF65-F5344CB8AC3E}">
        <p14:creationId xmlns:p14="http://schemas.microsoft.com/office/powerpoint/2010/main" val="2593811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1A95-564D-0911-7F1D-CFE4C498B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A4A92-821D-A47C-4D6F-7DE1A224AD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63CD7-5BD4-EB0D-43DA-E08CCD4D5FC9}"/>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בדיקה נוספת לאורך – גם נראית פעילות תקינה.</a:t>
            </a:r>
            <a:br>
              <a:rPr lang="en-US" sz="1200" dirty="0"/>
            </a:br>
            <a:r>
              <a:rPr lang="he-IL" sz="1200" dirty="0"/>
              <a:t>ללא תופעות חריגות ועם שמירה על אותות תקינים.</a:t>
            </a:r>
          </a:p>
        </p:txBody>
      </p:sp>
      <p:sp>
        <p:nvSpPr>
          <p:cNvPr id="4" name="Slide Number Placeholder 3">
            <a:extLst>
              <a:ext uri="{FF2B5EF4-FFF2-40B4-BE49-F238E27FC236}">
                <a16:creationId xmlns:a16="http://schemas.microsoft.com/office/drawing/2014/main" id="{B0D5259A-C8D6-3253-456C-913FDEC4D66C}"/>
              </a:ext>
            </a:extLst>
          </p:cNvPr>
          <p:cNvSpPr>
            <a:spLocks noGrp="1"/>
          </p:cNvSpPr>
          <p:nvPr>
            <p:ph type="sldNum" sz="quarter" idx="10"/>
          </p:nvPr>
        </p:nvSpPr>
        <p:spPr/>
        <p:txBody>
          <a:bodyPr/>
          <a:lstStyle/>
          <a:p>
            <a:fld id="{C688C91B-C950-8147-86C7-C3239F97F7B4}" type="slidenum">
              <a:rPr lang="en-US" smtClean="0"/>
              <a:t>19</a:t>
            </a:fld>
            <a:endParaRPr lang="en-US"/>
          </a:p>
        </p:txBody>
      </p:sp>
    </p:spTree>
    <p:extLst>
      <p:ext uri="{BB962C8B-B14F-4D97-AF65-F5344CB8AC3E}">
        <p14:creationId xmlns:p14="http://schemas.microsoft.com/office/powerpoint/2010/main" val="3003760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CA5B5-9A3E-B73B-E5A0-58D2333587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1546F1-41E4-7690-ABA8-CCD706D99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111B7-3158-941B-3075-61CF03B01DA4}"/>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מטרה: אפיון כרטיס </a:t>
            </a:r>
            <a:r>
              <a:rPr lang="he-IL" sz="1800" kern="100" dirty="0" err="1">
                <a:effectLst/>
                <a:latin typeface="Aptos" panose="020B0004020202020204" pitchFamily="34" charset="0"/>
                <a:ea typeface="Aptos" panose="020B0004020202020204" pitchFamily="34" charset="0"/>
                <a:cs typeface="Arial" panose="020B0604020202020204" pitchFamily="34" charset="0"/>
              </a:rPr>
              <a:t>האבולואציה</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Infineon Eval-1ED3321MC12N</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לצורך פיתוח פלטפורמת </a:t>
            </a:r>
            <a:r>
              <a:rPr lang="he-IL" sz="1800" kern="100" dirty="0" err="1">
                <a:effectLst/>
                <a:latin typeface="Arial" panose="020B0604020202020204" pitchFamily="34" charset="0"/>
                <a:ea typeface="Aptos" panose="020B0004020202020204" pitchFamily="34" charset="0"/>
                <a:cs typeface="Arial" panose="020B0604020202020204" pitchFamily="34" charset="0"/>
              </a:rPr>
              <a:t>גייט</a:t>
            </a:r>
            <a:r>
              <a:rPr lang="he-IL" sz="1800" kern="100" dirty="0">
                <a:effectLst/>
                <a:latin typeface="Arial" panose="020B0604020202020204" pitchFamily="34" charset="0"/>
                <a:ea typeface="Aptos" panose="020B0004020202020204" pitchFamily="34" charset="0"/>
                <a:cs typeface="Arial" panose="020B0604020202020204" pitchFamily="34" charset="0"/>
              </a:rPr>
              <a:t>-דרייבר גרנית - גמישה וייעודית לשימוש במעבדה.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שימוש עיקרי: לאפשר בדיקה אמינה והחלפה מהירה בין סוגי טרנזיסטורים שונים ובמיוחד </a:t>
            </a:r>
            <a:r>
              <a:rPr lang="en-US" sz="1800" kern="100" dirty="0">
                <a:effectLst/>
                <a:latin typeface="Aptos" panose="020B0004020202020204" pitchFamily="34" charset="0"/>
                <a:ea typeface="Aptos" panose="020B0004020202020204" pitchFamily="34" charset="0"/>
                <a:cs typeface="Arial" panose="020B0604020202020204" pitchFamily="34" charset="0"/>
              </a:rPr>
              <a:t>MOSFET</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IGBT, </a:t>
            </a:r>
            <a:r>
              <a:rPr lang="en-US" sz="1800" kern="100" dirty="0" err="1">
                <a:effectLst/>
                <a:latin typeface="Aptos" panose="020B0004020202020204" pitchFamily="34" charset="0"/>
                <a:ea typeface="Aptos" panose="020B0004020202020204" pitchFamily="34" charset="0"/>
                <a:cs typeface="Arial" panose="020B0604020202020204" pitchFamily="34" charset="0"/>
              </a:rPr>
              <a:t>CoolSiC</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USiC</a:t>
            </a:r>
            <a:r>
              <a:rPr lang="he-IL" sz="1800" kern="100" dirty="0">
                <a:effectLst/>
                <a:latin typeface="Aptos" panose="020B0004020202020204" pitchFamily="34" charset="0"/>
                <a:ea typeface="Aptos" panose="020B0004020202020204" pitchFamily="34" charset="0"/>
                <a:cs typeface="Arial" panose="020B0604020202020204" pitchFamily="34" charset="0"/>
              </a:rPr>
              <a:t>) תוך התאמה נכונה של מתחי הדרייבר.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יישום במעבדה: ליצור תצורת </a:t>
            </a:r>
            <a:r>
              <a:rPr lang="en-US" sz="1800" kern="100" dirty="0">
                <a:effectLst/>
                <a:latin typeface="Aptos" panose="020B0004020202020204" pitchFamily="34" charset="0"/>
                <a:ea typeface="Aptos" panose="020B0004020202020204" pitchFamily="34" charset="0"/>
                <a:cs typeface="Arial" panose="020B0604020202020204" pitchFamily="34" charset="0"/>
              </a:rPr>
              <a:t>half-bridge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גנרית וניתנת לשימוש חוזר, שתתמוך במגוון טרנזיסטורים ותפשט את תהליכי הבדיקה בפרויקטים עתידיים ושילובם בממירים.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F1D02F5-AD21-68BA-0977-BC242F9E0EEA}"/>
              </a:ext>
            </a:extLst>
          </p:cNvPr>
          <p:cNvSpPr>
            <a:spLocks noGrp="1"/>
          </p:cNvSpPr>
          <p:nvPr>
            <p:ph type="sldNum" sz="quarter" idx="10"/>
          </p:nvPr>
        </p:nvSpPr>
        <p:spPr/>
        <p:txBody>
          <a:bodyPr/>
          <a:lstStyle/>
          <a:p>
            <a:fld id="{C688C91B-C950-8147-86C7-C3239F97F7B4}" type="slidenum">
              <a:rPr lang="en-US" smtClean="0"/>
              <a:t>2</a:t>
            </a:fld>
            <a:endParaRPr lang="en-US"/>
          </a:p>
        </p:txBody>
      </p:sp>
    </p:spTree>
    <p:extLst>
      <p:ext uri="{BB962C8B-B14F-4D97-AF65-F5344CB8AC3E}">
        <p14:creationId xmlns:p14="http://schemas.microsoft.com/office/powerpoint/2010/main" val="1765983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24543-AEC9-47C7-E279-661178C8DB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B18D4-51F7-B594-DD94-7AA816FFD6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8F200-BA7E-5972-5438-8CB7493C9AA2}"/>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בדיקת ביניים – טרנזיסטור שנבדק על הכרטיס במקור.</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נשים לב שבדיקה זו מציגה את התוצאות עם מתח גבוה דלוק, וכן זמן מת בסקאלה של ננו-שניות וכן זמן מת חד צדדי!!</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לכן ישנן תופעות פחות יפות כמו - מתח שער </a:t>
            </a:r>
            <a:r>
              <a:rPr lang="en-US" sz="1800" kern="100" dirty="0">
                <a:effectLst/>
                <a:latin typeface="Aptos" panose="020B0004020202020204" pitchFamily="34" charset="0"/>
                <a:ea typeface="Aptos" panose="020B0004020202020204" pitchFamily="34" charset="0"/>
                <a:cs typeface="Arial" panose="020B0604020202020204" pitchFamily="34" charset="0"/>
              </a:rPr>
              <a:t>HS</a:t>
            </a:r>
            <a:r>
              <a:rPr lang="he-IL" sz="1800" kern="100" dirty="0">
                <a:effectLst/>
                <a:latin typeface="Aptos" panose="020B0004020202020204" pitchFamily="34" charset="0"/>
                <a:ea typeface="Aptos" panose="020B0004020202020204" pitchFamily="34" charset="0"/>
                <a:cs typeface="Arial" panose="020B0604020202020204" pitchFamily="34" charset="0"/>
              </a:rPr>
              <a:t> עם אוור שוט די גדול 15 אחוז.. </a:t>
            </a:r>
            <a:r>
              <a:rPr lang="en-US" sz="1800" kern="100" dirty="0">
                <a:effectLst/>
                <a:latin typeface="Aptos" panose="020B0004020202020204" pitchFamily="34" charset="0"/>
                <a:ea typeface="Aptos" panose="020B0004020202020204" pitchFamily="34" charset="0"/>
                <a:cs typeface="Arial" panose="020B0604020202020204" pitchFamily="34" charset="0"/>
              </a:rPr>
              <a:t>LS</a:t>
            </a:r>
            <a:r>
              <a:rPr lang="he-IL" sz="1800" kern="100" dirty="0">
                <a:effectLst/>
                <a:latin typeface="Aptos" panose="020B0004020202020204" pitchFamily="34" charset="0"/>
                <a:ea typeface="Aptos" panose="020B0004020202020204" pitchFamily="34" charset="0"/>
                <a:cs typeface="Arial" panose="020B0604020202020204" pitchFamily="34" charset="0"/>
              </a:rPr>
              <a:t> מתנהג יפה יותר..</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למרות התופעות היותר קיצוניות, מאחר שהערכים נמוכים עדין הטרנזיסטורים עובדים באופן תקין יחסית.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1: </a:t>
            </a:r>
            <a:r>
              <a:rPr lang="en-US" sz="1800" kern="100" dirty="0" err="1">
                <a:effectLst/>
                <a:latin typeface="Aptos" panose="020B0004020202020204" pitchFamily="34" charset="0"/>
                <a:ea typeface="Aptos" panose="020B0004020202020204" pitchFamily="34" charset="0"/>
                <a:cs typeface="Arial" panose="020B0604020202020204" pitchFamily="34" charset="0"/>
              </a:rPr>
              <a:t>Vgs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מתח שער-סורס נע בין +15 </a:t>
            </a:r>
            <a:r>
              <a:rPr lang="en-US" sz="1800" kern="100" dirty="0">
                <a:effectLst/>
                <a:latin typeface="Aptos" panose="020B0004020202020204" pitchFamily="34" charset="0"/>
                <a:ea typeface="Aptos" panose="020B0004020202020204" pitchFamily="34" charset="0"/>
                <a:cs typeface="Arial" panose="020B0604020202020204" pitchFamily="34" charset="0"/>
              </a:rPr>
              <a:t>V</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ל-−2 </a:t>
            </a:r>
            <a:r>
              <a:rPr lang="en-US" sz="1800" kern="100" dirty="0">
                <a:effectLst/>
                <a:latin typeface="Aptos" panose="020B0004020202020204" pitchFamily="34" charset="0"/>
                <a:ea typeface="Aptos" panose="020B0004020202020204" pitchFamily="34" charset="0"/>
                <a:cs typeface="Arial" panose="020B0604020202020204" pitchFamily="34" charset="0"/>
              </a:rPr>
              <a:t>V</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נצפו חיתוכים חדים בעלייה ובירידה של האות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לא נצפה </a:t>
            </a:r>
            <a:r>
              <a:rPr lang="en-US" sz="1800" kern="100" dirty="0">
                <a:effectLst/>
                <a:latin typeface="Aptos" panose="020B0004020202020204" pitchFamily="34" charset="0"/>
                <a:ea typeface="Aptos" panose="020B0004020202020204" pitchFamily="34" charset="0"/>
                <a:cs typeface="Arial" panose="020B0604020202020204" pitchFamily="34" charset="0"/>
              </a:rPr>
              <a:t>ringing</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בשער או תופעות של </a:t>
            </a:r>
            <a:r>
              <a:rPr lang="en-US" sz="1800" kern="100" dirty="0">
                <a:effectLst/>
                <a:latin typeface="Aptos" panose="020B0004020202020204" pitchFamily="34" charset="0"/>
                <a:ea typeface="Aptos" panose="020B0004020202020204" pitchFamily="34" charset="0"/>
                <a:cs typeface="Arial" panose="020B0604020202020204" pitchFamily="34" charset="0"/>
              </a:rPr>
              <a:t>gate clamping</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מאשר הפעלה וכיבוי תקינים של </a:t>
            </a:r>
            <a:r>
              <a:rPr lang="en-US" sz="1800" kern="100" dirty="0" err="1">
                <a:effectLst/>
                <a:latin typeface="Aptos" panose="020B0004020202020204" pitchFamily="34" charset="0"/>
                <a:ea typeface="Aptos" panose="020B0004020202020204" pitchFamily="34" charset="0"/>
                <a:cs typeface="Arial" panose="020B0604020202020204" pitchFamily="34" charset="0"/>
              </a:rPr>
              <a:t>SiC</a:t>
            </a:r>
            <a:r>
              <a:rPr lang="en-US" sz="1800" kern="100" dirty="0">
                <a:effectLst/>
                <a:latin typeface="Aptos" panose="020B0004020202020204" pitchFamily="34" charset="0"/>
                <a:ea typeface="Aptos" panose="020B0004020202020204" pitchFamily="34" charset="0"/>
                <a:cs typeface="Arial" panose="020B0604020202020204" pitchFamily="34" charset="0"/>
              </a:rPr>
              <a:t> MOSFET</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2: </a:t>
            </a:r>
            <a:r>
              <a:rPr lang="en-US" sz="1800" kern="100" dirty="0" err="1">
                <a:effectLst/>
                <a:latin typeface="Aptos" panose="020B0004020202020204" pitchFamily="34" charset="0"/>
                <a:ea typeface="Aptos" panose="020B0004020202020204" pitchFamily="34" charset="0"/>
                <a:cs typeface="Arial" panose="020B0604020202020204" pitchFamily="34" charset="0"/>
              </a:rPr>
              <a:t>Vds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err="1">
                <a:effectLst/>
                <a:latin typeface="Aptos" panose="020B0004020202020204" pitchFamily="34" charset="0"/>
                <a:ea typeface="Aptos" panose="020B0004020202020204" pitchFamily="34" charset="0"/>
                <a:cs typeface="Arial" panose="020B0604020202020204" pitchFamily="34" charset="0"/>
              </a:rPr>
              <a:t>Vds</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יורד לכ-0.6 </a:t>
            </a:r>
            <a:r>
              <a:rPr lang="en-US" sz="1800" kern="100" dirty="0">
                <a:effectLst/>
                <a:latin typeface="Aptos" panose="020B0004020202020204" pitchFamily="34" charset="0"/>
                <a:ea typeface="Aptos" panose="020B0004020202020204" pitchFamily="34" charset="0"/>
                <a:cs typeface="Arial" panose="020B0604020202020204" pitchFamily="34" charset="0"/>
              </a:rPr>
              <a:t>V</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במצב הולכה (מעיד על </a:t>
            </a:r>
            <a:r>
              <a:rPr lang="en-US" sz="1800" kern="100" dirty="0" err="1">
                <a:effectLst/>
                <a:latin typeface="Aptos" panose="020B0004020202020204" pitchFamily="34" charset="0"/>
                <a:ea typeface="Aptos" panose="020B0004020202020204" pitchFamily="34" charset="0"/>
                <a:cs typeface="Arial" panose="020B0604020202020204" pitchFamily="34" charset="0"/>
              </a:rPr>
              <a:t>Rds</a:t>
            </a:r>
            <a:r>
              <a:rPr lang="en-US" sz="1800" kern="100" dirty="0">
                <a:effectLst/>
                <a:latin typeface="Aptos" panose="020B0004020202020204" pitchFamily="34" charset="0"/>
                <a:ea typeface="Aptos" panose="020B0004020202020204" pitchFamily="34" charset="0"/>
                <a:cs typeface="Arial" panose="020B0604020202020204" pitchFamily="34" charset="0"/>
              </a:rPr>
              <a:t>(on)</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נמוך)</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במצב כבוי </a:t>
            </a:r>
            <a:r>
              <a:rPr lang="en-US" sz="1800" kern="100" dirty="0" err="1">
                <a:effectLst/>
                <a:latin typeface="Aptos" panose="020B0004020202020204" pitchFamily="34" charset="0"/>
                <a:ea typeface="Aptos" panose="020B0004020202020204" pitchFamily="34" charset="0"/>
                <a:cs typeface="Arial" panose="020B0604020202020204" pitchFamily="34" charset="0"/>
              </a:rPr>
              <a:t>Vds</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חוסם כראוי כ-30 </a:t>
            </a:r>
            <a:r>
              <a:rPr lang="en-US" sz="1800" kern="100" dirty="0">
                <a:effectLst/>
                <a:latin typeface="Aptos" panose="020B0004020202020204" pitchFamily="34" charset="0"/>
                <a:ea typeface="Aptos" panose="020B0004020202020204" pitchFamily="34" charset="0"/>
                <a:cs typeface="Arial" panose="020B0604020202020204" pitchFamily="34" charset="0"/>
              </a:rPr>
              <a:t>V</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המיתוג מהיר בהרבה לעומת </a:t>
            </a:r>
            <a:r>
              <a:rPr lang="en-US" sz="1800" kern="100" dirty="0">
                <a:effectLst/>
                <a:latin typeface="Aptos" panose="020B0004020202020204" pitchFamily="34" charset="0"/>
                <a:ea typeface="Aptos" panose="020B0004020202020204" pitchFamily="34" charset="0"/>
                <a:cs typeface="Arial" panose="020B0604020202020204" pitchFamily="34" charset="0"/>
              </a:rPr>
              <a:t>IGBT</a:t>
            </a:r>
            <a:r>
              <a:rPr lang="he-IL" sz="1800" kern="100" dirty="0">
                <a:effectLst/>
                <a:latin typeface="Aptos" panose="020B0004020202020204" pitchFamily="34" charset="0"/>
                <a:ea typeface="Aptos" panose="020B0004020202020204" pitchFamily="34" charset="0"/>
                <a:cs typeface="Arial" panose="020B0604020202020204" pitchFamily="34" charset="0"/>
              </a:rPr>
              <a:t>, עם זמני עלייה וירידה קצרים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נצפה </a:t>
            </a:r>
            <a:r>
              <a:rPr lang="en-US" sz="1800" kern="100" dirty="0">
                <a:effectLst/>
                <a:latin typeface="Aptos" panose="020B0004020202020204" pitchFamily="34" charset="0"/>
                <a:ea typeface="Aptos" panose="020B0004020202020204" pitchFamily="34" charset="0"/>
                <a:cs typeface="Arial" panose="020B0604020202020204" pitchFamily="34" charset="0"/>
              </a:rPr>
              <a:t>overshoot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קל בכיבוי — תופעה נפוצה במיתוג מהיר של רכיבי </a:t>
            </a:r>
            <a:r>
              <a:rPr lang="en-US" sz="1800" kern="100" dirty="0" err="1">
                <a:effectLst/>
                <a:latin typeface="Aptos" panose="020B0004020202020204" pitchFamily="34" charset="0"/>
                <a:ea typeface="Aptos" panose="020B0004020202020204" pitchFamily="34" charset="0"/>
                <a:cs typeface="Arial" panose="020B0604020202020204" pitchFamily="34" charset="0"/>
              </a:rPr>
              <a:t>SiC</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3: צומת </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יציאת </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הציגה מעבר מהיר וצורת גל ריבועית נקייה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נצפה </a:t>
            </a:r>
            <a:r>
              <a:rPr lang="en-US" sz="1800" kern="100" dirty="0">
                <a:effectLst/>
                <a:latin typeface="Aptos" panose="020B0004020202020204" pitchFamily="34" charset="0"/>
                <a:ea typeface="Aptos" panose="020B0004020202020204" pitchFamily="34" charset="0"/>
                <a:cs typeface="Arial" panose="020B0604020202020204" pitchFamily="34" charset="0"/>
              </a:rPr>
              <a:t>ringing</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קל בשפת הירידה — כנראה כתוצאה מפרזיטים בפריסת המעגל</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זמן </a:t>
            </a:r>
            <a:r>
              <a:rPr lang="en-US" sz="1800" kern="100" dirty="0">
                <a:effectLst/>
                <a:latin typeface="Aptos" panose="020B0004020202020204" pitchFamily="34" charset="0"/>
                <a:ea typeface="Aptos" panose="020B0004020202020204" pitchFamily="34" charset="0"/>
                <a:cs typeface="Arial" panose="020B0604020202020204" pitchFamily="34" charset="0"/>
              </a:rPr>
              <a:t>dead-time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מופיע באופן תקין בין מיתוג </a:t>
            </a:r>
            <a:r>
              <a:rPr lang="en-US" sz="1800" kern="100" dirty="0">
                <a:effectLst/>
                <a:latin typeface="Aptos" panose="020B0004020202020204" pitchFamily="34" charset="0"/>
                <a:ea typeface="Aptos" panose="020B0004020202020204" pitchFamily="34" charset="0"/>
                <a:cs typeface="Arial" panose="020B0604020202020204" pitchFamily="34" charset="0"/>
              </a:rPr>
              <a:t>HS</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ל-</a:t>
            </a:r>
            <a:r>
              <a:rPr lang="en-US" sz="1800" kern="100" dirty="0">
                <a:effectLst/>
                <a:latin typeface="Aptos" panose="020B0004020202020204" pitchFamily="34" charset="0"/>
                <a:ea typeface="Aptos" panose="020B0004020202020204" pitchFamily="34" charset="0"/>
                <a:cs typeface="Arial" panose="020B0604020202020204" pitchFamily="34" charset="0"/>
              </a:rPr>
              <a:t>LS</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לא נצפתה הולכה כפולה (</a:t>
            </a:r>
            <a:r>
              <a:rPr lang="en-US" sz="1800" kern="100" dirty="0">
                <a:effectLst/>
                <a:latin typeface="Aptos" panose="020B0004020202020204" pitchFamily="34" charset="0"/>
                <a:ea typeface="Aptos" panose="020B0004020202020204" pitchFamily="34" charset="0"/>
                <a:cs typeface="Arial" panose="020B0604020202020204" pitchFamily="34" charset="0"/>
              </a:rPr>
              <a:t>cross-conduction</a:t>
            </a:r>
            <a:r>
              <a:rPr lang="he-IL" sz="1800" kern="100" dirty="0">
                <a:effectLst/>
                <a:latin typeface="Aptos" panose="020B0004020202020204" pitchFamily="34" charset="0"/>
                <a:ea typeface="Aptos" panose="020B0004020202020204" pitchFamily="34" charset="0"/>
                <a:cs typeface="Arial" panose="020B0604020202020204" pitchFamily="34" charset="0"/>
              </a:rPr>
              <a:t>) או חוסר יציבות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4: זמן מת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(אם תוסיף סעיף זה — אשמח להשלים גם אותו)</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5: בדיקה בזמן ארוך יחסית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(כנ"ל)</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הערות נוספות: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a:t>
            </a:r>
            <a:r>
              <a:rPr lang="en-US" sz="1800" kern="100" dirty="0" err="1">
                <a:effectLst/>
                <a:latin typeface="Aptos" panose="020B0004020202020204" pitchFamily="34" charset="0"/>
                <a:ea typeface="Aptos" panose="020B0004020202020204" pitchFamily="34" charset="0"/>
                <a:cs typeface="Arial" panose="020B0604020202020204" pitchFamily="34" charset="0"/>
              </a:rPr>
              <a:t>CoolSiC</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תפקד ביעילות בתדר 1 </a:t>
            </a:r>
            <a:r>
              <a:rPr lang="en-US" sz="1800" kern="100" dirty="0">
                <a:effectLst/>
                <a:latin typeface="Aptos" panose="020B0004020202020204" pitchFamily="34" charset="0"/>
                <a:ea typeface="Aptos" panose="020B0004020202020204" pitchFamily="34" charset="0"/>
                <a:cs typeface="Arial" panose="020B0604020202020204" pitchFamily="34" charset="0"/>
              </a:rPr>
              <a:t>kHz</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ובעומס בינוני</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טווח מתחי הדרייבר (+15 </a:t>
            </a:r>
            <a:r>
              <a:rPr lang="en-US" sz="1800" kern="100" dirty="0">
                <a:effectLst/>
                <a:latin typeface="Aptos" panose="020B0004020202020204" pitchFamily="34" charset="0"/>
                <a:ea typeface="Aptos" panose="020B0004020202020204" pitchFamily="34" charset="0"/>
                <a:cs typeface="Arial" panose="020B0604020202020204" pitchFamily="34" charset="0"/>
              </a:rPr>
              <a:t>V / −2</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V</a:t>
            </a:r>
            <a:r>
              <a:rPr lang="he-IL" sz="1800" kern="100" dirty="0">
                <a:effectLst/>
                <a:latin typeface="Aptos" panose="020B0004020202020204" pitchFamily="34" charset="0"/>
                <a:ea typeface="Aptos" panose="020B0004020202020204" pitchFamily="34" charset="0"/>
                <a:cs typeface="Arial" panose="020B0604020202020204" pitchFamily="34" charset="0"/>
              </a:rPr>
              <a:t>) היה מתאים ובטוח לעבודה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פריסת המעגל נראית מתאימה למהירות המיתוג של </a:t>
            </a:r>
            <a:r>
              <a:rPr lang="en-US" sz="1800" kern="100" dirty="0" err="1">
                <a:effectLst/>
                <a:latin typeface="Aptos" panose="020B0004020202020204" pitchFamily="34" charset="0"/>
                <a:ea typeface="Aptos" panose="020B0004020202020204" pitchFamily="34" charset="0"/>
                <a:cs typeface="Arial" panose="020B0604020202020204" pitchFamily="34" charset="0"/>
              </a:rPr>
              <a:t>SiC</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ללא </a:t>
            </a:r>
            <a:r>
              <a:rPr lang="en-US" sz="1800" kern="100" dirty="0">
                <a:effectLst/>
                <a:latin typeface="Aptos" panose="020B0004020202020204" pitchFamily="34" charset="0"/>
                <a:ea typeface="Aptos" panose="020B0004020202020204" pitchFamily="34" charset="0"/>
                <a:cs typeface="Arial" panose="020B0604020202020204" pitchFamily="34" charset="0"/>
              </a:rPr>
              <a:t>ringing</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קריטי</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47182A1-93FA-5F30-239D-936BA978E3BA}"/>
              </a:ext>
            </a:extLst>
          </p:cNvPr>
          <p:cNvSpPr>
            <a:spLocks noGrp="1"/>
          </p:cNvSpPr>
          <p:nvPr>
            <p:ph type="sldNum" sz="quarter" idx="10"/>
          </p:nvPr>
        </p:nvSpPr>
        <p:spPr/>
        <p:txBody>
          <a:bodyPr/>
          <a:lstStyle/>
          <a:p>
            <a:fld id="{C688C91B-C950-8147-86C7-C3239F97F7B4}" type="slidenum">
              <a:rPr lang="en-US" smtClean="0"/>
              <a:t>20</a:t>
            </a:fld>
            <a:endParaRPr lang="en-US"/>
          </a:p>
        </p:txBody>
      </p:sp>
    </p:spTree>
    <p:extLst>
      <p:ext uri="{BB962C8B-B14F-4D97-AF65-F5344CB8AC3E}">
        <p14:creationId xmlns:p14="http://schemas.microsoft.com/office/powerpoint/2010/main" val="2638013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5BDFD-6E82-C173-902E-C73049834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A9856-99F8-DDFB-3AC3-D4643F8DF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28024-957D-AEA2-F833-B3586353131D}"/>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מתחי </a:t>
            </a:r>
            <a:r>
              <a:rPr lang="en-US" sz="1200" dirty="0" err="1"/>
              <a:t>Vds</a:t>
            </a:r>
            <a:r>
              <a:rPr lang="he-IL" sz="1200" dirty="0"/>
              <a:t> נראים תקין.</a:t>
            </a:r>
          </a:p>
        </p:txBody>
      </p:sp>
      <p:sp>
        <p:nvSpPr>
          <p:cNvPr id="4" name="Slide Number Placeholder 3">
            <a:extLst>
              <a:ext uri="{FF2B5EF4-FFF2-40B4-BE49-F238E27FC236}">
                <a16:creationId xmlns:a16="http://schemas.microsoft.com/office/drawing/2014/main" id="{E97A2727-7061-3767-5D80-8893BF7EC1A4}"/>
              </a:ext>
            </a:extLst>
          </p:cNvPr>
          <p:cNvSpPr>
            <a:spLocks noGrp="1"/>
          </p:cNvSpPr>
          <p:nvPr>
            <p:ph type="sldNum" sz="quarter" idx="10"/>
          </p:nvPr>
        </p:nvSpPr>
        <p:spPr/>
        <p:txBody>
          <a:bodyPr/>
          <a:lstStyle/>
          <a:p>
            <a:fld id="{C688C91B-C950-8147-86C7-C3239F97F7B4}" type="slidenum">
              <a:rPr lang="en-US" smtClean="0"/>
              <a:t>21</a:t>
            </a:fld>
            <a:endParaRPr lang="en-US"/>
          </a:p>
        </p:txBody>
      </p:sp>
    </p:spTree>
    <p:extLst>
      <p:ext uri="{BB962C8B-B14F-4D97-AF65-F5344CB8AC3E}">
        <p14:creationId xmlns:p14="http://schemas.microsoft.com/office/powerpoint/2010/main" val="1291144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5F01D-FA87-7F67-35FF-3D8751897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CAC35-AC4D-B2C9-2A2D-1C8F59670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63D789-D18B-BA53-397B-0A70D64DFC3A}"/>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מה שיפה לראות כאן הוא שרק צד אחד עם זמן מתן.</a:t>
            </a:r>
            <a:br>
              <a:rPr lang="en-US" sz="1200" dirty="0"/>
            </a:br>
            <a:r>
              <a:rPr lang="he-IL" sz="1200" dirty="0"/>
              <a:t>מסכן את המעגל אך עדין פועל בצורה תקינה.</a:t>
            </a:r>
          </a:p>
        </p:txBody>
      </p:sp>
      <p:sp>
        <p:nvSpPr>
          <p:cNvPr id="4" name="Slide Number Placeholder 3">
            <a:extLst>
              <a:ext uri="{FF2B5EF4-FFF2-40B4-BE49-F238E27FC236}">
                <a16:creationId xmlns:a16="http://schemas.microsoft.com/office/drawing/2014/main" id="{0CEEAE6D-59D7-3DE3-61EA-7EED45FFE16D}"/>
              </a:ext>
            </a:extLst>
          </p:cNvPr>
          <p:cNvSpPr>
            <a:spLocks noGrp="1"/>
          </p:cNvSpPr>
          <p:nvPr>
            <p:ph type="sldNum" sz="quarter" idx="10"/>
          </p:nvPr>
        </p:nvSpPr>
        <p:spPr/>
        <p:txBody>
          <a:bodyPr/>
          <a:lstStyle/>
          <a:p>
            <a:fld id="{C688C91B-C950-8147-86C7-C3239F97F7B4}" type="slidenum">
              <a:rPr lang="en-US" smtClean="0"/>
              <a:t>22</a:t>
            </a:fld>
            <a:endParaRPr lang="en-US"/>
          </a:p>
        </p:txBody>
      </p:sp>
    </p:spTree>
    <p:extLst>
      <p:ext uri="{BB962C8B-B14F-4D97-AF65-F5344CB8AC3E}">
        <p14:creationId xmlns:p14="http://schemas.microsoft.com/office/powerpoint/2010/main" val="4003009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A9F4C-07C3-2D5B-386D-BF8D99682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381A6-5291-FD52-1E8D-0F737B932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94AEEF-7BD2-6425-8015-A8919DE92F50}"/>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הטרנזיסטור הייעודי ..</a:t>
            </a:r>
            <a:br>
              <a:rPr lang="en-US" sz="1200" dirty="0"/>
            </a:br>
            <a:endParaRPr lang="he-IL" sz="1200" dirty="0"/>
          </a:p>
        </p:txBody>
      </p:sp>
      <p:sp>
        <p:nvSpPr>
          <p:cNvPr id="4" name="Slide Number Placeholder 3">
            <a:extLst>
              <a:ext uri="{FF2B5EF4-FFF2-40B4-BE49-F238E27FC236}">
                <a16:creationId xmlns:a16="http://schemas.microsoft.com/office/drawing/2014/main" id="{BE3431EF-5D40-0D78-DD5A-64D4A88513E9}"/>
              </a:ext>
            </a:extLst>
          </p:cNvPr>
          <p:cNvSpPr>
            <a:spLocks noGrp="1"/>
          </p:cNvSpPr>
          <p:nvPr>
            <p:ph type="sldNum" sz="quarter" idx="10"/>
          </p:nvPr>
        </p:nvSpPr>
        <p:spPr/>
        <p:txBody>
          <a:bodyPr/>
          <a:lstStyle/>
          <a:p>
            <a:fld id="{C688C91B-C950-8147-86C7-C3239F97F7B4}" type="slidenum">
              <a:rPr lang="en-US" smtClean="0"/>
              <a:t>23</a:t>
            </a:fld>
            <a:endParaRPr lang="en-US"/>
          </a:p>
        </p:txBody>
      </p:sp>
    </p:spTree>
    <p:extLst>
      <p:ext uri="{BB962C8B-B14F-4D97-AF65-F5344CB8AC3E}">
        <p14:creationId xmlns:p14="http://schemas.microsoft.com/office/powerpoint/2010/main" val="4159341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DC5D4-4775-D5AA-317D-9AEF99484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A0F5B-BFF7-0699-A274-3AFBB050F9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563CC-6025-4392-4AB8-E5ED4F4B5AAC}"/>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כאן רואים יפה את ההבדל עם ובלי מתח גבוה של </a:t>
            </a:r>
            <a:r>
              <a:rPr lang="en-US" sz="1200" dirty="0"/>
              <a:t>HS</a:t>
            </a:r>
            <a:r>
              <a:rPr lang="he-IL" sz="1200" dirty="0"/>
              <a:t> שלא\כן מגיע למתחים הנמוכים.</a:t>
            </a:r>
            <a:br>
              <a:rPr lang="en-US" sz="1200" dirty="0"/>
            </a:br>
            <a:r>
              <a:rPr lang="he-IL" sz="1200" dirty="0"/>
              <a:t> </a:t>
            </a:r>
            <a:br>
              <a:rPr lang="en-US" sz="1200" dirty="0"/>
            </a:br>
            <a:r>
              <a:rPr lang="he-IL" sz="1200" dirty="0"/>
              <a:t>צריך הסברים בע"פ – בעיקר סיבות אפשריות לאוור\</a:t>
            </a:r>
            <a:r>
              <a:rPr lang="he-IL" sz="1200" dirty="0" err="1"/>
              <a:t>אנדר</a:t>
            </a:r>
            <a:r>
              <a:rPr lang="he-IL" sz="1200" dirty="0"/>
              <a:t> שוט ואיך אפשר לשפר..</a:t>
            </a:r>
            <a:br>
              <a:rPr lang="en-US" sz="1200" dirty="0"/>
            </a:br>
            <a:r>
              <a:rPr lang="he-IL" sz="1200" dirty="0"/>
              <a:t>משחקים על נגדי השערים, בשביל זה כדאי להלחים את הטרנזיסטורים ולשנות את הנגדים. </a:t>
            </a:r>
            <a:br>
              <a:rPr lang="en-US" sz="1200" dirty="0"/>
            </a:br>
            <a:r>
              <a:rPr lang="he-IL" sz="1200" dirty="0"/>
              <a:t>לא הספקנו לרדת לרזולוציה הזו. בכל מקרה הערכים סבירים.</a:t>
            </a:r>
          </a:p>
        </p:txBody>
      </p:sp>
      <p:sp>
        <p:nvSpPr>
          <p:cNvPr id="4" name="Slide Number Placeholder 3">
            <a:extLst>
              <a:ext uri="{FF2B5EF4-FFF2-40B4-BE49-F238E27FC236}">
                <a16:creationId xmlns:a16="http://schemas.microsoft.com/office/drawing/2014/main" id="{B107E86E-13F1-2AF0-5340-9DD9D2F33C12}"/>
              </a:ext>
            </a:extLst>
          </p:cNvPr>
          <p:cNvSpPr>
            <a:spLocks noGrp="1"/>
          </p:cNvSpPr>
          <p:nvPr>
            <p:ph type="sldNum" sz="quarter" idx="10"/>
          </p:nvPr>
        </p:nvSpPr>
        <p:spPr/>
        <p:txBody>
          <a:bodyPr/>
          <a:lstStyle/>
          <a:p>
            <a:fld id="{C688C91B-C950-8147-86C7-C3239F97F7B4}" type="slidenum">
              <a:rPr lang="en-US" smtClean="0"/>
              <a:t>24</a:t>
            </a:fld>
            <a:endParaRPr lang="en-US"/>
          </a:p>
        </p:txBody>
      </p:sp>
    </p:spTree>
    <p:extLst>
      <p:ext uri="{BB962C8B-B14F-4D97-AF65-F5344CB8AC3E}">
        <p14:creationId xmlns:p14="http://schemas.microsoft.com/office/powerpoint/2010/main" val="2923982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B7883-82C8-604E-11E6-B4D3A835D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1D989-4BAB-5E8B-55F9-F2E6A7B6E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4D4449-C31B-925B-4119-C3EACAB0C68A}"/>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פעולת </a:t>
            </a:r>
            <a:r>
              <a:rPr lang="en-US" sz="1200" dirty="0" err="1"/>
              <a:t>Vds</a:t>
            </a:r>
            <a:r>
              <a:rPr lang="he-IL" sz="1200" dirty="0"/>
              <a:t> לעומת </a:t>
            </a:r>
            <a:r>
              <a:rPr lang="en-US" sz="1200" dirty="0" err="1"/>
              <a:t>Vgs</a:t>
            </a:r>
            <a:r>
              <a:rPr lang="he-IL" sz="1200" dirty="0"/>
              <a:t> נראית תקין</a:t>
            </a:r>
            <a:br>
              <a:rPr lang="en-US" sz="1200" dirty="0"/>
            </a:br>
            <a:r>
              <a:rPr lang="he-IL" sz="1200" dirty="0"/>
              <a:t>אוור-שוט סביר</a:t>
            </a:r>
          </a:p>
        </p:txBody>
      </p:sp>
      <p:sp>
        <p:nvSpPr>
          <p:cNvPr id="4" name="Slide Number Placeholder 3">
            <a:extLst>
              <a:ext uri="{FF2B5EF4-FFF2-40B4-BE49-F238E27FC236}">
                <a16:creationId xmlns:a16="http://schemas.microsoft.com/office/drawing/2014/main" id="{43488264-8013-4D2F-B3B1-B4CA2D8B210C}"/>
              </a:ext>
            </a:extLst>
          </p:cNvPr>
          <p:cNvSpPr>
            <a:spLocks noGrp="1"/>
          </p:cNvSpPr>
          <p:nvPr>
            <p:ph type="sldNum" sz="quarter" idx="10"/>
          </p:nvPr>
        </p:nvSpPr>
        <p:spPr/>
        <p:txBody>
          <a:bodyPr/>
          <a:lstStyle/>
          <a:p>
            <a:fld id="{C688C91B-C950-8147-86C7-C3239F97F7B4}" type="slidenum">
              <a:rPr lang="en-US" smtClean="0"/>
              <a:t>25</a:t>
            </a:fld>
            <a:endParaRPr lang="en-US"/>
          </a:p>
        </p:txBody>
      </p:sp>
    </p:spTree>
    <p:extLst>
      <p:ext uri="{BB962C8B-B14F-4D97-AF65-F5344CB8AC3E}">
        <p14:creationId xmlns:p14="http://schemas.microsoft.com/office/powerpoint/2010/main" val="3961720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A3934-406B-B41C-295A-C38AA393C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86846-772A-541E-B842-9D27E4C12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428EB-3FBA-C408-19B8-58761348E180}"/>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זמן מת ארוך יחסית לטרנזיסטור המהיר </a:t>
            </a:r>
          </a:p>
          <a:p>
            <a:pPr marL="0" indent="0" algn="r" rtl="1">
              <a:lnSpc>
                <a:spcPct val="100000"/>
              </a:lnSpc>
              <a:buFont typeface="Arial" panose="020B0604020202020204" pitchFamily="34" charset="0"/>
              <a:buNone/>
            </a:pPr>
            <a:r>
              <a:rPr lang="he-IL" sz="1200" dirty="0"/>
              <a:t>אך תוצאות טובות</a:t>
            </a:r>
          </a:p>
        </p:txBody>
      </p:sp>
      <p:sp>
        <p:nvSpPr>
          <p:cNvPr id="4" name="Slide Number Placeholder 3">
            <a:extLst>
              <a:ext uri="{FF2B5EF4-FFF2-40B4-BE49-F238E27FC236}">
                <a16:creationId xmlns:a16="http://schemas.microsoft.com/office/drawing/2014/main" id="{FE74494D-0E11-D8C1-27DF-F5FB470ECE40}"/>
              </a:ext>
            </a:extLst>
          </p:cNvPr>
          <p:cNvSpPr>
            <a:spLocks noGrp="1"/>
          </p:cNvSpPr>
          <p:nvPr>
            <p:ph type="sldNum" sz="quarter" idx="10"/>
          </p:nvPr>
        </p:nvSpPr>
        <p:spPr/>
        <p:txBody>
          <a:bodyPr/>
          <a:lstStyle/>
          <a:p>
            <a:fld id="{C688C91B-C950-8147-86C7-C3239F97F7B4}" type="slidenum">
              <a:rPr lang="en-US" smtClean="0"/>
              <a:t>26</a:t>
            </a:fld>
            <a:endParaRPr lang="en-US"/>
          </a:p>
        </p:txBody>
      </p:sp>
    </p:spTree>
    <p:extLst>
      <p:ext uri="{BB962C8B-B14F-4D97-AF65-F5344CB8AC3E}">
        <p14:creationId xmlns:p14="http://schemas.microsoft.com/office/powerpoint/2010/main" val="3580595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FCF2A-E16B-D19E-2A7D-BF57D90F5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B6B03-20A1-E1D9-3804-A37D90D80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A8EB3-EF63-DD86-7A06-EB2484CEA5B8}"/>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a:t>תופעה נחמדה</a:t>
            </a:r>
            <a:br>
              <a:rPr lang="en-US" sz="1200" dirty="0"/>
            </a:br>
            <a:r>
              <a:rPr lang="he-IL" sz="1200" dirty="0"/>
              <a:t>הסבר אפשרי שכנראה הסקופ לא מגיב טוב לעצירה שלו ואז זום..</a:t>
            </a:r>
          </a:p>
          <a:p>
            <a:pPr marL="0" indent="0" algn="r" rtl="1">
              <a:lnSpc>
                <a:spcPct val="100000"/>
              </a:lnSpc>
              <a:buFont typeface="Arial" panose="020B0604020202020204" pitchFamily="34" charset="0"/>
              <a:buNone/>
            </a:pPr>
            <a:r>
              <a:rPr lang="he-IL" sz="1200" dirty="0"/>
              <a:t>משהו ברזולוציית הדגימות.</a:t>
            </a:r>
          </a:p>
        </p:txBody>
      </p:sp>
      <p:sp>
        <p:nvSpPr>
          <p:cNvPr id="4" name="Slide Number Placeholder 3">
            <a:extLst>
              <a:ext uri="{FF2B5EF4-FFF2-40B4-BE49-F238E27FC236}">
                <a16:creationId xmlns:a16="http://schemas.microsoft.com/office/drawing/2014/main" id="{5D419782-175D-A972-1B47-5E8CEAA2D708}"/>
              </a:ext>
            </a:extLst>
          </p:cNvPr>
          <p:cNvSpPr>
            <a:spLocks noGrp="1"/>
          </p:cNvSpPr>
          <p:nvPr>
            <p:ph type="sldNum" sz="quarter" idx="10"/>
          </p:nvPr>
        </p:nvSpPr>
        <p:spPr/>
        <p:txBody>
          <a:bodyPr/>
          <a:lstStyle/>
          <a:p>
            <a:fld id="{C688C91B-C950-8147-86C7-C3239F97F7B4}" type="slidenum">
              <a:rPr lang="en-US" smtClean="0"/>
              <a:t>27</a:t>
            </a:fld>
            <a:endParaRPr lang="en-US"/>
          </a:p>
        </p:txBody>
      </p:sp>
    </p:spTree>
    <p:extLst>
      <p:ext uri="{BB962C8B-B14F-4D97-AF65-F5344CB8AC3E}">
        <p14:creationId xmlns:p14="http://schemas.microsoft.com/office/powerpoint/2010/main" val="3943722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2263B-ADB3-46EB-5018-AC98D730D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A98D8B-70FF-A74C-E380-2514F4851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D1B14-2C62-A9D1-18E3-19D99BA9B63B}"/>
              </a:ext>
            </a:extLst>
          </p:cNvPr>
          <p:cNvSpPr>
            <a:spLocks noGrp="1"/>
          </p:cNvSpPr>
          <p:nvPr>
            <p:ph type="body" idx="1"/>
          </p:nvPr>
        </p:nvSpPr>
        <p:spPr/>
        <p:txBody>
          <a:bodyPr/>
          <a:lstStyle/>
          <a:p>
            <a:pPr marL="0" indent="0" algn="r" rtl="1">
              <a:lnSpc>
                <a:spcPct val="100000"/>
              </a:lnSpc>
              <a:buFont typeface="Arial" panose="020B0604020202020204" pitchFamily="34" charset="0"/>
              <a:buNone/>
            </a:pPr>
            <a:r>
              <a:rPr lang="he-IL" sz="1200" dirty="0" err="1"/>
              <a:t>בבתחילת</a:t>
            </a:r>
            <a:r>
              <a:rPr lang="he-IL" sz="1200" dirty="0"/>
              <a:t> המדידות לפי שלגמרי הבנו את הסט-אפ הנדרש</a:t>
            </a:r>
          </a:p>
          <a:p>
            <a:pPr marL="0" indent="0" algn="r" rtl="1">
              <a:lnSpc>
                <a:spcPct val="100000"/>
              </a:lnSpc>
              <a:buFont typeface="Arial" panose="020B0604020202020204" pitchFamily="34" charset="0"/>
              <a:buNone/>
            </a:pPr>
            <a:r>
              <a:rPr lang="he-IL" sz="1200" dirty="0"/>
              <a:t>השתמשנו בספק כוח ישן ולא מתאים, בשורה תחתונה גרמנו לשריפה של </a:t>
            </a:r>
            <a:r>
              <a:rPr lang="he-IL" sz="1200" dirty="0" err="1"/>
              <a:t>הגרייבר</a:t>
            </a:r>
            <a:r>
              <a:rPr lang="he-IL" sz="1200" dirty="0"/>
              <a:t> העליון.</a:t>
            </a:r>
          </a:p>
          <a:p>
            <a:pPr marL="0" indent="0" algn="r" rtl="1">
              <a:lnSpc>
                <a:spcPct val="100000"/>
              </a:lnSpc>
              <a:buFont typeface="Arial" panose="020B0604020202020204" pitchFamily="34" charset="0"/>
              <a:buNone/>
            </a:pPr>
            <a:r>
              <a:rPr lang="he-IL" sz="1200" dirty="0"/>
              <a:t>קצת מביך אבל גם חיברנו לאותו הספק את שני מתחים, עליון ותחתון, וגם כפתור ה</a:t>
            </a:r>
            <a:r>
              <a:rPr lang="en-US" sz="1200" dirty="0"/>
              <a:t>parallel</a:t>
            </a:r>
            <a:r>
              <a:rPr lang="he-IL" sz="1200" dirty="0"/>
              <a:t> היה לחוץ. יצאנו בזול.</a:t>
            </a:r>
          </a:p>
          <a:p>
            <a:pPr marL="0" indent="0" algn="r" rtl="1">
              <a:lnSpc>
                <a:spcPct val="100000"/>
              </a:lnSpc>
              <a:buFont typeface="Arial" panose="020B0604020202020204" pitchFamily="34" charset="0"/>
              <a:buNone/>
            </a:pPr>
            <a:r>
              <a:rPr lang="he-IL" sz="1200" dirty="0"/>
              <a:t>זמן מת- גדול או לא סימטרי.. הסבר בע"פ.</a:t>
            </a:r>
            <a:br>
              <a:rPr lang="en-US" sz="1200" dirty="0"/>
            </a:br>
            <a:r>
              <a:rPr lang="he-IL" sz="1200" dirty="0"/>
              <a:t>מדידת </a:t>
            </a:r>
            <a:r>
              <a:rPr lang="en-US" sz="1200" dirty="0" err="1"/>
              <a:t>Vgs</a:t>
            </a:r>
            <a:r>
              <a:rPr lang="he-IL" sz="1200" dirty="0"/>
              <a:t> למעלה ולמטה בו זמנית ע"י סקופ דו ערוצי.. בעייתי</a:t>
            </a:r>
            <a:br>
              <a:rPr lang="en-US" sz="1200" dirty="0"/>
            </a:br>
            <a:r>
              <a:rPr lang="he-IL" sz="1200" dirty="0"/>
              <a:t>החלפת טרנזיסטורים בקלות וללא הלחמות וניתוקים חוזרים</a:t>
            </a:r>
            <a:br>
              <a:rPr lang="en-US" sz="1200" dirty="0"/>
            </a:br>
            <a:r>
              <a:rPr lang="he-IL" sz="1200" dirty="0"/>
              <a:t>ברדק של חיבורים וחוטים.. לא נוח למשתמש</a:t>
            </a:r>
          </a:p>
        </p:txBody>
      </p:sp>
      <p:sp>
        <p:nvSpPr>
          <p:cNvPr id="4" name="Slide Number Placeholder 3">
            <a:extLst>
              <a:ext uri="{FF2B5EF4-FFF2-40B4-BE49-F238E27FC236}">
                <a16:creationId xmlns:a16="http://schemas.microsoft.com/office/drawing/2014/main" id="{E65EAE68-AE87-E755-690B-8C6F76DF4769}"/>
              </a:ext>
            </a:extLst>
          </p:cNvPr>
          <p:cNvSpPr>
            <a:spLocks noGrp="1"/>
          </p:cNvSpPr>
          <p:nvPr>
            <p:ph type="sldNum" sz="quarter" idx="10"/>
          </p:nvPr>
        </p:nvSpPr>
        <p:spPr/>
        <p:txBody>
          <a:bodyPr/>
          <a:lstStyle/>
          <a:p>
            <a:fld id="{C688C91B-C950-8147-86C7-C3239F97F7B4}" type="slidenum">
              <a:rPr lang="en-US" smtClean="0"/>
              <a:t>28</a:t>
            </a:fld>
            <a:endParaRPr lang="en-US"/>
          </a:p>
        </p:txBody>
      </p:sp>
    </p:spTree>
    <p:extLst>
      <p:ext uri="{BB962C8B-B14F-4D97-AF65-F5344CB8AC3E}">
        <p14:creationId xmlns:p14="http://schemas.microsoft.com/office/powerpoint/2010/main" val="1782700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94CC5-0CFC-ED8D-FD1E-B978C1B3B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50C24-8DF9-0FD0-F71E-D2AE40939F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9EA7B7-C02E-7575-BD6B-8E882149DD49}"/>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למה זה היה נחוץ</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הצורך להחליף שוב ושוב בין </a:t>
            </a:r>
            <a:r>
              <a:rPr lang="en-US" sz="1800" kern="100" dirty="0">
                <a:effectLst/>
                <a:latin typeface="Aptos" panose="020B0004020202020204" pitchFamily="34" charset="0"/>
                <a:ea typeface="Aptos" panose="020B0004020202020204" pitchFamily="34" charset="0"/>
                <a:cs typeface="Arial" panose="020B0604020202020204" pitchFamily="34" charset="0"/>
              </a:rPr>
              <a:t>IGBT, </a:t>
            </a:r>
            <a:r>
              <a:rPr lang="en-US" sz="1800" kern="100" dirty="0" err="1">
                <a:effectLst/>
                <a:latin typeface="Aptos" panose="020B0004020202020204" pitchFamily="34" charset="0"/>
                <a:ea typeface="Aptos" panose="020B0004020202020204" pitchFamily="34" charset="0"/>
                <a:cs typeface="Arial" panose="020B0604020202020204" pitchFamily="34" charset="0"/>
              </a:rPr>
              <a:t>CoolSiC</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a:t>
            </a:r>
            <a:r>
              <a:rPr lang="en-US" sz="1800" kern="100" dirty="0" err="1">
                <a:effectLst/>
                <a:latin typeface="Aptos" panose="020B0004020202020204" pitchFamily="34" charset="0"/>
                <a:ea typeface="Aptos" panose="020B0004020202020204" pitchFamily="34" charset="0"/>
                <a:cs typeface="Arial" panose="020B0604020202020204" pitchFamily="34" charset="0"/>
              </a:rPr>
              <a:t>USiC</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הפך את השימוש בהלחמות לבלתי פרקטי ורגיש לטעויות.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נדרש פתרון מהיר ואמין שיאפשר הרכבה ובדיקה של מספר טרנזיסטורים על גבי כרטיס ה-</a:t>
            </a:r>
            <a:r>
              <a:rPr lang="en-US" sz="1800" kern="100" dirty="0">
                <a:effectLst/>
                <a:latin typeface="Aptos" panose="020B0004020202020204" pitchFamily="34" charset="0"/>
                <a:ea typeface="Aptos" panose="020B0004020202020204" pitchFamily="34" charset="0"/>
                <a:cs typeface="Arial" panose="020B0604020202020204" pitchFamily="34" charset="0"/>
              </a:rPr>
              <a:t>Eval</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הפתרון הראשון: חיבור עם בורג (</a:t>
            </a:r>
            <a:r>
              <a:rPr lang="en-US" sz="1800" kern="100" dirty="0">
                <a:effectLst/>
                <a:latin typeface="Aptos" panose="020B0004020202020204" pitchFamily="34" charset="0"/>
                <a:ea typeface="Aptos" panose="020B0004020202020204" pitchFamily="34" charset="0"/>
                <a:cs typeface="Arial" panose="020B0604020202020204" pitchFamily="34" charset="0"/>
              </a:rPr>
              <a:t>Terminal Block</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הפינים של מארז </a:t>
            </a:r>
            <a:r>
              <a:rPr lang="en-US" sz="1800" kern="100" dirty="0">
                <a:effectLst/>
                <a:latin typeface="Aptos" panose="020B0004020202020204" pitchFamily="34" charset="0"/>
                <a:ea typeface="Aptos" panose="020B0004020202020204" pitchFamily="34" charset="0"/>
                <a:cs typeface="Arial" panose="020B0604020202020204" pitchFamily="34" charset="0"/>
              </a:rPr>
              <a:t>TO-247</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הוכנסו </a:t>
            </a:r>
            <a:r>
              <a:rPr lang="he-IL" sz="1800" kern="100" dirty="0" err="1">
                <a:effectLst/>
                <a:latin typeface="Arial" panose="020B0604020202020204" pitchFamily="34" charset="0"/>
                <a:ea typeface="Aptos" panose="020B0004020202020204" pitchFamily="34" charset="0"/>
                <a:cs typeface="Arial" panose="020B0604020202020204" pitchFamily="34" charset="0"/>
              </a:rPr>
              <a:t>לבלוקי</a:t>
            </a:r>
            <a:r>
              <a:rPr lang="he-IL" sz="1800" kern="100" dirty="0">
                <a:effectLst/>
                <a:latin typeface="Arial" panose="020B0604020202020204" pitchFamily="34" charset="0"/>
                <a:ea typeface="Aptos" panose="020B0004020202020204" pitchFamily="34" charset="0"/>
                <a:cs typeface="Arial" panose="020B0604020202020204" pitchFamily="34" charset="0"/>
              </a:rPr>
              <a:t> בורג, מה שאפשר הסרה והחלפה קלה של הרכיב</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הפתרון </a:t>
            </a:r>
            <a:r>
              <a:rPr lang="he-IL" sz="1800" kern="100" dirty="0" err="1">
                <a:effectLst/>
                <a:latin typeface="Aptos" panose="020B0004020202020204" pitchFamily="34" charset="0"/>
                <a:ea typeface="Aptos" panose="020B0004020202020204" pitchFamily="34" charset="0"/>
                <a:cs typeface="Arial" panose="020B0604020202020204" pitchFamily="34" charset="0"/>
              </a:rPr>
              <a:t>איפשר</a:t>
            </a:r>
            <a:r>
              <a:rPr lang="he-IL" sz="1800" kern="100" dirty="0">
                <a:effectLst/>
                <a:latin typeface="Aptos" panose="020B0004020202020204" pitchFamily="34" charset="0"/>
                <a:ea typeface="Aptos" panose="020B0004020202020204" pitchFamily="34" charset="0"/>
                <a:cs typeface="Arial" panose="020B0604020202020204" pitchFamily="34" charset="0"/>
              </a:rPr>
              <a:t> בדיקה ללא הלחמה, והתאים לבדיקות פשוטות במתח וזרם נמוכים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מגבלות שזוהו</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איכות המגע לא הייתה עקבית – רוחב הפינים השתנה מעט בין סוגי הטרנזיסטורים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לחץ מכני או חיבור לא מהודק השפיעו על הביצועים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לא היה עמיד מספיק לבדיקות חוזרות או לעבודה בזרמים גבוהים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מה זה הוביל אלינו?</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המגבלות האלו הובילו לרעיון לפתח פתרון מתוחכם יותר: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כרטיס תומך עם אפשרות מיתוג שיאפשר ניתוב דינמי של אותות שליטה והספק לטרנזיסטור הרצוי.</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רעיון אלגנטי מבחינה קונספטואלית – אך מורכב יותר לביצוע (יוסבר בשקף הבא).</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F6FED25-4A85-2802-58A0-ABCDC4AA820A}"/>
              </a:ext>
            </a:extLst>
          </p:cNvPr>
          <p:cNvSpPr>
            <a:spLocks noGrp="1"/>
          </p:cNvSpPr>
          <p:nvPr>
            <p:ph type="sldNum" sz="quarter" idx="10"/>
          </p:nvPr>
        </p:nvSpPr>
        <p:spPr/>
        <p:txBody>
          <a:bodyPr/>
          <a:lstStyle/>
          <a:p>
            <a:fld id="{C688C91B-C950-8147-86C7-C3239F97F7B4}" type="slidenum">
              <a:rPr lang="en-US" smtClean="0"/>
              <a:t>29</a:t>
            </a:fld>
            <a:endParaRPr lang="en-US"/>
          </a:p>
        </p:txBody>
      </p:sp>
    </p:spTree>
    <p:extLst>
      <p:ext uri="{BB962C8B-B14F-4D97-AF65-F5344CB8AC3E}">
        <p14:creationId xmlns:p14="http://schemas.microsoft.com/office/powerpoint/2010/main" val="331375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7DF36-F606-50FB-8C1F-EB97EA26E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C4FC1-FDDF-28D8-C21D-008BBDF04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397D78-123F-6802-2C9F-F7035ACE8C64}"/>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למה הפרויקט הזה?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בפרויקטים רבים במעבדה יש צורך בדרייבר שערים (</a:t>
            </a:r>
            <a:r>
              <a:rPr lang="en-US" sz="1800" kern="100" dirty="0">
                <a:effectLst/>
                <a:latin typeface="Aptos" panose="020B0004020202020204" pitchFamily="34" charset="0"/>
                <a:ea typeface="Aptos" panose="020B0004020202020204" pitchFamily="34" charset="0"/>
                <a:cs typeface="Arial" panose="020B0604020202020204" pitchFamily="34" charset="0"/>
              </a:rPr>
              <a:t>Gate Driver</a:t>
            </a:r>
            <a:r>
              <a:rPr lang="he-IL" sz="1800" kern="100" dirty="0">
                <a:effectLst/>
                <a:latin typeface="Aptos" panose="020B0004020202020204" pitchFamily="34" charset="0"/>
                <a:ea typeface="Aptos" panose="020B0004020202020204" pitchFamily="34" charset="0"/>
                <a:cs typeface="Arial" panose="020B0604020202020204" pitchFamily="34" charset="0"/>
              </a:rPr>
              <a:t>) שתואם לסוגי טרנזיסטורים שונים בעיקר תצורת </a:t>
            </a:r>
            <a:r>
              <a:rPr lang="en-US" sz="1800" kern="100" dirty="0">
                <a:effectLst/>
                <a:latin typeface="Aptos" panose="020B0004020202020204" pitchFamily="34" charset="0"/>
                <a:ea typeface="Aptos" panose="020B0004020202020204" pitchFamily="34" charset="0"/>
                <a:cs typeface="Arial" panose="020B0604020202020204" pitchFamily="34" charset="0"/>
              </a:rPr>
              <a:t>MOSFET</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רוב המערכות הקיימות מותאמות באופן קשיח לרכיב מסוים, מה שיכול להפוך את תהליך ההחלפה למורכב וגוזל זמן.</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הכרטיס </a:t>
            </a:r>
            <a:r>
              <a:rPr lang="en-US" sz="1800" kern="100" dirty="0">
                <a:effectLst/>
                <a:latin typeface="Aptos" panose="020B0004020202020204" pitchFamily="34" charset="0"/>
                <a:ea typeface="Aptos" panose="020B0004020202020204" pitchFamily="34" charset="0"/>
                <a:cs typeface="Arial" panose="020B0604020202020204" pitchFamily="34" charset="0"/>
              </a:rPr>
              <a:t>Eval-1ED3321MC12N</a:t>
            </a:r>
            <a:r>
              <a:rPr lang="he-IL" sz="1800" kern="100" dirty="0">
                <a:effectLst/>
                <a:latin typeface="Aptos" panose="020B0004020202020204" pitchFamily="34"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כרטיס זה כולל דרייבר שערים מבודד דו-ערוצי, אידאלי להפעלת טרנזיסטורים בצד הגבוה והנמוך של תצורת </a:t>
            </a:r>
            <a:r>
              <a:rPr lang="en-US" sz="1800" kern="100" dirty="0">
                <a:effectLst/>
                <a:latin typeface="Aptos" panose="020B0004020202020204" pitchFamily="34" charset="0"/>
                <a:ea typeface="Aptos" panose="020B0004020202020204" pitchFamily="34" charset="0"/>
                <a:cs typeface="Arial" panose="020B0604020202020204" pitchFamily="34" charset="0"/>
              </a:rPr>
              <a:t>half-bridge</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הוא מספק בסיס אמין לביצוע בדיקות בצורה בטוחה ומודולרית.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endParaRPr lang="he-IL"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שאפנו לאפשר החלפה קלה של טרנזיסטורים, שמירה על תנאי בדיקה עקביים, והאצת תהליך הפיתוח.</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היבט לימודי – המערכת מאפשרת התנסות מעשית בנושאים כגון בקרת </a:t>
            </a:r>
            <a:r>
              <a:rPr lang="en-US" sz="1800" kern="100" dirty="0">
                <a:effectLst/>
                <a:latin typeface="Aptos" panose="020B0004020202020204" pitchFamily="34" charset="0"/>
                <a:ea typeface="Aptos" panose="020B0004020202020204" pitchFamily="34" charset="0"/>
                <a:cs typeface="Arial" panose="020B0604020202020204" pitchFamily="34" charset="0"/>
              </a:rPr>
              <a:t>dead-time</a:t>
            </a:r>
            <a:r>
              <a:rPr lang="he-IL" sz="1800" kern="100" dirty="0">
                <a:effectLst/>
                <a:latin typeface="Aptos" panose="020B0004020202020204" pitchFamily="34" charset="0"/>
                <a:ea typeface="Aptos" panose="020B0004020202020204" pitchFamily="34" charset="0"/>
                <a:cs typeface="Arial" panose="020B0604020202020204" pitchFamily="34" charset="0"/>
              </a:rPr>
              <a:t>, התאמת מתחי שער, זיהוי הבדלים בהתנהגות טרנזיסטורים שונים במיתוג ואפיון לפי התנהגות כחלק ממעגל.</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AD27F34-0EFC-652A-5E8E-E3351681307B}"/>
              </a:ext>
            </a:extLst>
          </p:cNvPr>
          <p:cNvSpPr>
            <a:spLocks noGrp="1"/>
          </p:cNvSpPr>
          <p:nvPr>
            <p:ph type="sldNum" sz="quarter" idx="10"/>
          </p:nvPr>
        </p:nvSpPr>
        <p:spPr/>
        <p:txBody>
          <a:bodyPr/>
          <a:lstStyle/>
          <a:p>
            <a:fld id="{C688C91B-C950-8147-86C7-C3239F97F7B4}" type="slidenum">
              <a:rPr lang="en-US" smtClean="0"/>
              <a:t>3</a:t>
            </a:fld>
            <a:endParaRPr lang="en-US"/>
          </a:p>
        </p:txBody>
      </p:sp>
    </p:spTree>
    <p:extLst>
      <p:ext uri="{BB962C8B-B14F-4D97-AF65-F5344CB8AC3E}">
        <p14:creationId xmlns:p14="http://schemas.microsoft.com/office/powerpoint/2010/main" val="518572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A1E48-577E-4D5B-A066-D7649640A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12189-DCFD-A6C4-69EF-10DA6C0D3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D2F5D-ECB9-E452-3162-2CEF7CA7985D}"/>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המוטיבציה לרעיון</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תכננו כרטיס תומך שיאפשר לבחור בין מספר טרנזיסטורים באופן אלקטרוני — ללא צורך בהחלפה ידנית.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הרעיון היה לאפשר לכרטיס ה-</a:t>
            </a:r>
            <a:r>
              <a:rPr lang="en-US" sz="1800" kern="100" dirty="0">
                <a:effectLst/>
                <a:latin typeface="Aptos" panose="020B0004020202020204" pitchFamily="34" charset="0"/>
                <a:ea typeface="Aptos" panose="020B0004020202020204" pitchFamily="34" charset="0"/>
                <a:cs typeface="Arial" panose="020B0604020202020204" pitchFamily="34" charset="0"/>
              </a:rPr>
              <a:t>Eval-1ED3321MC12N</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להישאר מחובר באופן קבוע, תוך ניתוב השליטה וההספק לטרנזיסטור הרצוי במעגל.</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איך זה עבד</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נעשה שימוש במתגים אנלוגיים מסוג </a:t>
            </a:r>
            <a:r>
              <a:rPr lang="he-IL" sz="1800" kern="100" dirty="0">
                <a:effectLst/>
                <a:latin typeface="Arial" panose="020B0604020202020204" pitchFamily="34" charset="0"/>
                <a:ea typeface="Aptos" panose="020B0004020202020204" pitchFamily="34" charset="0"/>
                <a:cs typeface="Arial" panose="020B0604020202020204" pitchFamily="34" charset="0"/>
              </a:rPr>
              <a:t>לניתוב אותות השער והסורס</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רכיב מפענח </a:t>
            </a:r>
            <a:r>
              <a:rPr lang="he-IL" sz="1800" kern="100" dirty="0">
                <a:effectLst/>
                <a:latin typeface="Arial" panose="020B0604020202020204" pitchFamily="34" charset="0"/>
                <a:ea typeface="Aptos" panose="020B0004020202020204" pitchFamily="34" charset="0"/>
                <a:cs typeface="Arial" panose="020B0604020202020204" pitchFamily="34" charset="0"/>
              </a:rPr>
              <a:t>שימש לבחירת הזוג הפעיל באמצעות פקודה דיגיטלית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דיודות </a:t>
            </a:r>
            <a:r>
              <a:rPr lang="he-IL" sz="1800" kern="100" dirty="0" err="1">
                <a:effectLst/>
                <a:latin typeface="Aptos" panose="020B0004020202020204" pitchFamily="34" charset="0"/>
                <a:ea typeface="Aptos" panose="020B0004020202020204" pitchFamily="34" charset="0"/>
                <a:cs typeface="Arial" panose="020B0604020202020204" pitchFamily="34" charset="0"/>
              </a:rPr>
              <a:t>זנר</a:t>
            </a:r>
            <a:r>
              <a:rPr lang="he-IL" sz="1800" kern="100" dirty="0">
                <a:effectLst/>
                <a:latin typeface="Aptos" panose="020B0004020202020204" pitchFamily="34" charset="0"/>
                <a:ea typeface="Aptos" panose="020B0004020202020204" pitchFamily="34" charset="0"/>
                <a:cs typeface="Arial" panose="020B0604020202020204" pitchFamily="34" charset="0"/>
              </a:rPr>
              <a:t> הגנו על כניסות השער והתאימו את המתח לכל טרנזיסטור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נורות חיווי (</a:t>
            </a:r>
            <a:r>
              <a:rPr lang="en-US" sz="1800" kern="100" dirty="0">
                <a:effectLst/>
                <a:latin typeface="Aptos" panose="020B0004020202020204" pitchFamily="34" charset="0"/>
                <a:ea typeface="Aptos" panose="020B0004020202020204" pitchFamily="34" charset="0"/>
                <a:cs typeface="Arial" panose="020B0604020202020204" pitchFamily="34" charset="0"/>
              </a:rPr>
              <a:t>LED</a:t>
            </a:r>
            <a:r>
              <a:rPr lang="he-IL" sz="1800" kern="100" dirty="0">
                <a:effectLst/>
                <a:latin typeface="Aptos" panose="020B0004020202020204" pitchFamily="34" charset="0"/>
                <a:ea typeface="Aptos" panose="020B0004020202020204" pitchFamily="34" charset="0"/>
                <a:cs typeface="Arial" panose="020B0604020202020204" pitchFamily="34" charset="0"/>
              </a:rPr>
              <a:t>) הראו איזה זוג פעיל בזמן אמת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יתרונות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מעבר מהיר בין סוגי טרנזיסטורים בעזרת פקודת תוכנה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אין צורך לגעת בכרטיס או לפרק רכיבים בין בדיקות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פתרון קומפקטי ולימודי – מתאים לתרגול של לוגיקת בחירה והפעלה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למה הרעיון ננטש?</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המתגים האנלוגיים הוסיפו אפשרות לעיוות אות או מגבלות הספק</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המורכבות והסיכון לבעיות אמינות לא הצדיקו את הרווח במבחני המעבדה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ההחלטה הסופית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בסופו של דבר בחרנו באופציה של כרטיסים </a:t>
            </a:r>
            <a:r>
              <a:rPr lang="he-IL" sz="1800" kern="100" dirty="0">
                <a:effectLst/>
                <a:latin typeface="Arial" panose="020B0604020202020204" pitchFamily="34" charset="0"/>
                <a:ea typeface="Aptos" panose="020B0004020202020204" pitchFamily="34" charset="0"/>
                <a:cs typeface="Arial" panose="020B0604020202020204" pitchFamily="34" charset="0"/>
              </a:rPr>
              <a:t>ייעודיים – אחד לכל סוג טרנזיסטור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אמנם יקר יותר, אך אמין, פשוט לאבחון תקלות, ומכני חזק בהרבה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6EE2397-6AEE-08FD-F79B-6AAE4F210619}"/>
              </a:ext>
            </a:extLst>
          </p:cNvPr>
          <p:cNvSpPr>
            <a:spLocks noGrp="1"/>
          </p:cNvSpPr>
          <p:nvPr>
            <p:ph type="sldNum" sz="quarter" idx="10"/>
          </p:nvPr>
        </p:nvSpPr>
        <p:spPr/>
        <p:txBody>
          <a:bodyPr/>
          <a:lstStyle/>
          <a:p>
            <a:fld id="{C688C91B-C950-8147-86C7-C3239F97F7B4}" type="slidenum">
              <a:rPr lang="en-US" smtClean="0"/>
              <a:t>30</a:t>
            </a:fld>
            <a:endParaRPr lang="en-US"/>
          </a:p>
        </p:txBody>
      </p:sp>
    </p:spTree>
    <p:extLst>
      <p:ext uri="{BB962C8B-B14F-4D97-AF65-F5344CB8AC3E}">
        <p14:creationId xmlns:p14="http://schemas.microsoft.com/office/powerpoint/2010/main" val="3244530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מעגל תומך</a:t>
            </a:r>
            <a:endParaRPr lang="en-US" dirty="0"/>
          </a:p>
        </p:txBody>
      </p:sp>
      <p:sp>
        <p:nvSpPr>
          <p:cNvPr id="4" name="Slide Number Placeholder 3"/>
          <p:cNvSpPr>
            <a:spLocks noGrp="1"/>
          </p:cNvSpPr>
          <p:nvPr>
            <p:ph type="sldNum" sz="quarter" idx="5"/>
          </p:nvPr>
        </p:nvSpPr>
        <p:spPr/>
        <p:txBody>
          <a:bodyPr/>
          <a:lstStyle/>
          <a:p>
            <a:fld id="{1E1E9D56-DE2D-CA46-A892-383C68F8E803}" type="slidenum">
              <a:rPr lang="en-US" smtClean="0"/>
              <a:t>31</a:t>
            </a:fld>
            <a:endParaRPr lang="en-US"/>
          </a:p>
        </p:txBody>
      </p:sp>
    </p:spTree>
    <p:extLst>
      <p:ext uri="{BB962C8B-B14F-4D97-AF65-F5344CB8AC3E}">
        <p14:creationId xmlns:p14="http://schemas.microsoft.com/office/powerpoint/2010/main" val="3045706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מעגל תומך</a:t>
            </a:r>
            <a:endParaRPr lang="en-US" dirty="0"/>
          </a:p>
        </p:txBody>
      </p:sp>
      <p:sp>
        <p:nvSpPr>
          <p:cNvPr id="4" name="Slide Number Placeholder 3"/>
          <p:cNvSpPr>
            <a:spLocks noGrp="1"/>
          </p:cNvSpPr>
          <p:nvPr>
            <p:ph type="sldNum" sz="quarter" idx="5"/>
          </p:nvPr>
        </p:nvSpPr>
        <p:spPr/>
        <p:txBody>
          <a:bodyPr/>
          <a:lstStyle/>
          <a:p>
            <a:fld id="{1E1E9D56-DE2D-CA46-A892-383C68F8E803}" type="slidenum">
              <a:rPr lang="en-US" smtClean="0"/>
              <a:t>32</a:t>
            </a:fld>
            <a:endParaRPr lang="en-US"/>
          </a:p>
        </p:txBody>
      </p:sp>
    </p:spTree>
    <p:extLst>
      <p:ext uri="{BB962C8B-B14F-4D97-AF65-F5344CB8AC3E}">
        <p14:creationId xmlns:p14="http://schemas.microsoft.com/office/powerpoint/2010/main" val="2952909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25D9D-A605-452A-EF12-CB2D3C9004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7C97A-0315-A312-C407-99C7DF1AD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461B9-7BF5-B160-0906-3884F9E84D51}"/>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ביצועי המערכת הסופית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לאחר פיתוח מערכת הבדיקות, פתרון החיבור (</a:t>
            </a:r>
            <a:r>
              <a:rPr lang="en-US" sz="1800" kern="100" dirty="0">
                <a:effectLst/>
                <a:latin typeface="Aptos" panose="020B0004020202020204" pitchFamily="34" charset="0"/>
                <a:ea typeface="Aptos" panose="020B0004020202020204" pitchFamily="34" charset="0"/>
                <a:cs typeface="Arial" panose="020B0604020202020204" pitchFamily="34" charset="0"/>
              </a:rPr>
              <a:t>Socket</a:t>
            </a:r>
            <a:r>
              <a:rPr lang="he-IL" sz="1800" kern="100" dirty="0">
                <a:effectLst/>
                <a:latin typeface="Aptos" panose="020B0004020202020204" pitchFamily="34" charset="0"/>
                <a:ea typeface="Aptos" panose="020B0004020202020204" pitchFamily="34" charset="0"/>
                <a:cs typeface="Arial" panose="020B0604020202020204" pitchFamily="34" charset="0"/>
              </a:rPr>
              <a:t>) וקוד ה-</a:t>
            </a: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he-IL" sz="1800" kern="100" dirty="0">
                <a:effectLst/>
                <a:latin typeface="Aptos" panose="020B0004020202020204" pitchFamily="34" charset="0"/>
                <a:ea typeface="Aptos" panose="020B0004020202020204" pitchFamily="34" charset="0"/>
                <a:cs typeface="Arial" panose="020B0604020202020204" pitchFamily="34" charset="0"/>
              </a:rPr>
              <a:t>, ביצענו ולידציה של המערכת עם שלושת סוגי הטרנזיסטורים: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IGBT (IKW40N120H3)</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CoolSiC</a:t>
            </a:r>
            <a:r>
              <a:rPr lang="en-US" sz="1800" kern="100" dirty="0">
                <a:effectLst/>
                <a:latin typeface="Aptos" panose="020B0004020202020204" pitchFamily="34" charset="0"/>
                <a:ea typeface="Aptos" panose="020B0004020202020204" pitchFamily="34" charset="0"/>
                <a:cs typeface="Arial" panose="020B0604020202020204" pitchFamily="34" charset="0"/>
              </a:rPr>
              <a:t> (IMW120R045M1)</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USiC</a:t>
            </a:r>
            <a:r>
              <a:rPr lang="en-US" sz="1800" kern="100" dirty="0">
                <a:effectLst/>
                <a:latin typeface="Aptos" panose="020B0004020202020204" pitchFamily="34" charset="0"/>
                <a:ea typeface="Aptos" panose="020B0004020202020204" pitchFamily="34" charset="0"/>
                <a:cs typeface="Arial" panose="020B0604020202020204" pitchFamily="34" charset="0"/>
              </a:rPr>
              <a:t> (UJ4C075018K3S)</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תנאי ההפעלה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כל טרנזיסטור נבדק עם ספק</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של 30 </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ומגבלת זרם של עד 1.5</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בתדר 1 </a:t>
            </a:r>
            <a:r>
              <a:rPr lang="en-US" sz="1800" kern="100" dirty="0">
                <a:effectLst/>
                <a:latin typeface="Aptos" panose="020B0004020202020204" pitchFamily="34" charset="0"/>
                <a:ea typeface="Aptos" panose="020B0004020202020204" pitchFamily="34" charset="0"/>
                <a:cs typeface="Arial" panose="020B0604020202020204" pitchFamily="34" charset="0"/>
              </a:rPr>
              <a:t>kHz</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ptos" panose="020B0004020202020204" pitchFamily="34" charset="0"/>
                <a:ea typeface="Aptos" panose="020B0004020202020204" pitchFamily="34" charset="0"/>
                <a:cs typeface="Arial" panose="020B0604020202020204" pitchFamily="34" charset="0"/>
              </a:rPr>
              <a:t>זמן מתן גדול ולא סימטרי אך זהה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התנהגות שנצפתה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אותות </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היו יציבים ותואמים לדרישות של כל רכיב</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err="1">
                <a:effectLst/>
                <a:latin typeface="Aptos" panose="020B0004020202020204" pitchFamily="34" charset="0"/>
                <a:ea typeface="Aptos" panose="020B0004020202020204" pitchFamily="34" charset="0"/>
                <a:cs typeface="Arial" panose="020B0604020202020204" pitchFamily="34" charset="0"/>
              </a:rPr>
              <a:t>Vds</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עבר בצורה חלקה בין מצבי </a:t>
            </a:r>
            <a:r>
              <a:rPr lang="en-US" sz="1800" kern="100" dirty="0">
                <a:effectLst/>
                <a:latin typeface="Aptos" panose="020B0004020202020204" pitchFamily="34" charset="0"/>
                <a:ea typeface="Aptos" panose="020B0004020202020204" pitchFamily="34" charset="0"/>
                <a:cs typeface="Arial" panose="020B0604020202020204" pitchFamily="34" charset="0"/>
              </a:rPr>
              <a:t>ON</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ל-</a:t>
            </a:r>
            <a:r>
              <a:rPr lang="en-US" sz="1800" kern="100" dirty="0">
                <a:effectLst/>
                <a:latin typeface="Aptos" panose="020B0004020202020204" pitchFamily="34" charset="0"/>
                <a:ea typeface="Aptos" panose="020B0004020202020204" pitchFamily="34" charset="0"/>
                <a:cs typeface="Arial" panose="020B0604020202020204" pitchFamily="34" charset="0"/>
              </a:rPr>
              <a:t>OFF</a:t>
            </a:r>
            <a:r>
              <a:rPr lang="en-US" sz="1800" kern="100" dirty="0">
                <a:effectLst/>
                <a:latin typeface="Arial" panose="020B0604020202020204" pitchFamily="34" charset="0"/>
                <a:ea typeface="Aptos" panose="020B0004020202020204" pitchFamily="34" charset="0"/>
                <a:cs typeface="Arial" panose="020B0604020202020204" pitchFamily="34" charset="0"/>
              </a:rPr>
              <a:t> </a:t>
            </a:r>
            <a:endParaRPr lang="he-IL" sz="1800" kern="100" dirty="0">
              <a:effectLst/>
              <a:latin typeface="Arial" panose="020B06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בצומת </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התקבלו תוצאות מיתוג צפויות — עם </a:t>
            </a:r>
            <a:r>
              <a:rPr lang="en-US" sz="1800" kern="100" dirty="0">
                <a:effectLst/>
                <a:latin typeface="Aptos" panose="020B0004020202020204" pitchFamily="34" charset="0"/>
                <a:ea typeface="Aptos" panose="020B0004020202020204" pitchFamily="34" charset="0"/>
                <a:cs typeface="Arial" panose="020B0604020202020204" pitchFamily="34" charset="0"/>
              </a:rPr>
              <a:t>ringing</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מינימלי וללא </a:t>
            </a:r>
            <a:r>
              <a:rPr lang="en-US" sz="1800" kern="100" dirty="0">
                <a:effectLst/>
                <a:latin typeface="Aptos" panose="020B0004020202020204" pitchFamily="34" charset="0"/>
                <a:ea typeface="Aptos" panose="020B0004020202020204" pitchFamily="34" charset="0"/>
                <a:cs typeface="Arial" panose="020B0604020202020204" pitchFamily="34" charset="0"/>
              </a:rPr>
              <a:t>shoot-through</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יציבות כללית של המערכת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לא נצפו תקלות, </a:t>
            </a:r>
            <a:r>
              <a:rPr lang="he-IL" sz="1800" kern="100" dirty="0" err="1">
                <a:effectLst/>
                <a:latin typeface="Aptos" panose="020B0004020202020204" pitchFamily="34" charset="0"/>
                <a:ea typeface="Aptos" panose="020B0004020202020204" pitchFamily="34" charset="0"/>
                <a:cs typeface="Arial" panose="020B0604020202020204" pitchFamily="34" charset="0"/>
              </a:rPr>
              <a:t>איפוסים</a:t>
            </a:r>
            <a:r>
              <a:rPr lang="he-IL" sz="1800" kern="100" dirty="0">
                <a:effectLst/>
                <a:latin typeface="Aptos" panose="020B0004020202020204" pitchFamily="34" charset="0"/>
                <a:ea typeface="Aptos" panose="020B0004020202020204" pitchFamily="34" charset="0"/>
                <a:cs typeface="Arial" panose="020B0604020202020204" pitchFamily="34" charset="0"/>
              </a:rPr>
              <a:t> או שגיאות בדרייבר לאחר תיקון ההגדרות הראשוניות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פתרון ה-</a:t>
            </a:r>
            <a:r>
              <a:rPr lang="en-US" sz="1800" kern="100" dirty="0">
                <a:effectLst/>
                <a:latin typeface="Aptos" panose="020B0004020202020204" pitchFamily="34" charset="0"/>
                <a:ea typeface="Aptos" panose="020B0004020202020204" pitchFamily="34" charset="0"/>
                <a:cs typeface="Arial" panose="020B0604020202020204" pitchFamily="34" charset="0"/>
              </a:rPr>
              <a:t>Socket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היה מספק לעבודה בזרמים נמוכים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סיכום הוולידציה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מערכת הדרייבר הכללית הדגימה פעולה בטוחה, עקבית וגמישה עבור שלושת סוגי הטרנזיסטורים.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נמצא כי ניתן להשתמש בכרטיס </a:t>
            </a:r>
            <a:r>
              <a:rPr lang="en-US" sz="1800" kern="100" dirty="0">
                <a:effectLst/>
                <a:latin typeface="Aptos" panose="020B0004020202020204" pitchFamily="34" charset="0"/>
                <a:ea typeface="Aptos" panose="020B0004020202020204" pitchFamily="34" charset="0"/>
                <a:cs typeface="Arial" panose="020B0604020202020204" pitchFamily="34" charset="0"/>
              </a:rPr>
              <a:t>Eval-1ED3321MC12N</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כפלטפורמה לימודית וניסיונית לתצורות חצי-גשר עם רכיבי מיתוג שונים.</a:t>
            </a:r>
          </a:p>
          <a:p>
            <a:pPr marL="0" marR="0" algn="r" rtl="1">
              <a:lnSpc>
                <a:spcPct val="115000"/>
              </a:lnSpc>
              <a:spcAft>
                <a:spcPts val="800"/>
              </a:spcAft>
            </a:pPr>
            <a:endParaRPr lang="he-IL" sz="1800" kern="100" dirty="0">
              <a:effectLst/>
              <a:latin typeface="Arial" panose="020B06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rial" panose="020B0604020202020204" pitchFamily="34" charset="0"/>
                <a:ea typeface="Aptos" panose="020B0004020202020204" pitchFamily="34" charset="0"/>
                <a:cs typeface="Arial" panose="020B0604020202020204" pitchFamily="34" charset="0"/>
              </a:rPr>
              <a:t>בדיקות הבאות (</a:t>
            </a:r>
            <a:r>
              <a:rPr lang="he-IL" sz="1800" kern="100" dirty="0" err="1">
                <a:effectLst/>
                <a:latin typeface="Arial" panose="020B0604020202020204" pitchFamily="34" charset="0"/>
                <a:ea typeface="Aptos" panose="020B0004020202020204" pitchFamily="34" charset="0"/>
                <a:cs typeface="Arial" panose="020B0604020202020204" pitchFamily="34" charset="0"/>
              </a:rPr>
              <a:t>אקסטרימיות</a:t>
            </a:r>
            <a:r>
              <a:rPr lang="he-IL" sz="1800" kern="100" dirty="0">
                <a:effectLst/>
                <a:latin typeface="Arial" panose="020B0604020202020204" pitchFamily="34" charset="0"/>
                <a:ea typeface="Aptos" panose="020B0004020202020204" pitchFamily="34" charset="0"/>
                <a:cs typeface="Arial" panose="020B0604020202020204" pitchFamily="34" charset="0"/>
              </a:rPr>
              <a:t> יותר) :</a:t>
            </a:r>
          </a:p>
          <a:p>
            <a:pPr marL="0" marR="0" algn="r" rtl="1">
              <a:lnSpc>
                <a:spcPct val="115000"/>
              </a:lnSpc>
              <a:spcAft>
                <a:spcPts val="800"/>
              </a:spcAft>
            </a:pPr>
            <a:r>
              <a:rPr lang="en-US" sz="2800" dirty="0"/>
              <a:t>Soft Turn-Off Behavior</a:t>
            </a:r>
          </a:p>
          <a:p>
            <a:pPr marL="0" marR="0" algn="r" rtl="1">
              <a:lnSpc>
                <a:spcPct val="115000"/>
              </a:lnSpc>
              <a:spcAft>
                <a:spcPts val="800"/>
              </a:spcAft>
              <a:buNone/>
            </a:pPr>
            <a:r>
              <a:rPr lang="en-US" sz="2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ptos" panose="020B0004020202020204" pitchFamily="34" charset="0"/>
                <a:ea typeface="Aptos" panose="020B0004020202020204" pitchFamily="34" charset="0"/>
                <a:cs typeface="Arial" panose="020B0604020202020204" pitchFamily="34" charset="0"/>
              </a:rPr>
              <a:t>בודקת כיצד מתח השער</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ptos" panose="020B0004020202020204" pitchFamily="34" charset="0"/>
                <a:ea typeface="Aptos" panose="020B0004020202020204" pitchFamily="34" charset="0"/>
                <a:cs typeface="Arial" panose="020B0604020202020204" pitchFamily="34" charset="0"/>
              </a:rPr>
              <a:t>יורד בזמן כיבוי הטרנזיסטור</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כיבוי איטי יותר מפחית את קצב השינוי</a:t>
            </a:r>
            <a:r>
              <a:rPr lang="en-US" sz="1800" kern="100" dirty="0">
                <a:effectLst/>
                <a:latin typeface="Aptos" panose="020B0004020202020204" pitchFamily="34" charset="0"/>
                <a:ea typeface="Aptos" panose="020B0004020202020204" pitchFamily="34" charset="0"/>
                <a:cs typeface="Arial" panose="020B0604020202020204" pitchFamily="34" charset="0"/>
              </a:rPr>
              <a:t> (dv/dt) </a:t>
            </a:r>
            <a:r>
              <a:rPr lang="he-IL" sz="1800" kern="100" dirty="0">
                <a:effectLst/>
                <a:latin typeface="Aptos" panose="020B0004020202020204" pitchFamily="34" charset="0"/>
                <a:ea typeface="Aptos" panose="020B0004020202020204" pitchFamily="34" charset="0"/>
                <a:cs typeface="Arial" panose="020B0604020202020204" pitchFamily="34" charset="0"/>
              </a:rPr>
              <a:t>את ההפסדים ואת ה־</a:t>
            </a:r>
            <a:r>
              <a:rPr lang="en-US" sz="1800" kern="100" dirty="0">
                <a:effectLst/>
                <a:latin typeface="Aptos" panose="020B0004020202020204" pitchFamily="34" charset="0"/>
                <a:ea typeface="Aptos" panose="020B0004020202020204" pitchFamily="34" charset="0"/>
                <a:cs typeface="Arial" panose="020B0604020202020204" pitchFamily="34" charset="0"/>
              </a:rPr>
              <a:t>EMI</a:t>
            </a: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משמש בעיקר למניעת</a:t>
            </a:r>
            <a:r>
              <a:rPr lang="en-US" sz="1800" kern="100" dirty="0">
                <a:effectLst/>
                <a:latin typeface="Aptos" panose="020B0004020202020204" pitchFamily="34" charset="0"/>
                <a:ea typeface="Aptos" panose="020B0004020202020204" pitchFamily="34" charset="0"/>
                <a:cs typeface="Arial" panose="020B0604020202020204" pitchFamily="34" charset="0"/>
              </a:rPr>
              <a:t> overshoot </a:t>
            </a:r>
            <a:r>
              <a:rPr lang="he-IL" sz="1800" kern="100" dirty="0">
                <a:effectLst/>
                <a:latin typeface="Aptos" panose="020B0004020202020204" pitchFamily="34" charset="0"/>
                <a:ea typeface="Aptos" panose="020B0004020202020204" pitchFamily="34" charset="0"/>
                <a:cs typeface="Arial" panose="020B0604020202020204" pitchFamily="34" charset="0"/>
              </a:rPr>
              <a:t>ולקצרי מיתוג ב</a:t>
            </a:r>
            <a:r>
              <a:rPr lang="en-US" sz="1800" kern="100" dirty="0">
                <a:effectLst/>
                <a:latin typeface="Aptos" panose="020B0004020202020204" pitchFamily="34" charset="0"/>
                <a:ea typeface="Aptos" panose="020B0004020202020204" pitchFamily="34" charset="0"/>
                <a:cs typeface="Arial" panose="020B0604020202020204" pitchFamily="34" charset="0"/>
              </a:rPr>
              <a:t>-</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IGBT </a:t>
            </a:r>
            <a:r>
              <a:rPr lang="he-IL" sz="1800" kern="100" dirty="0">
                <a:effectLst/>
                <a:latin typeface="Aptos" panose="020B0004020202020204" pitchFamily="34" charset="0"/>
                <a:ea typeface="Aptos" panose="020B0004020202020204" pitchFamily="34" charset="0"/>
                <a:cs typeface="Arial" panose="020B0604020202020204" pitchFamily="34" charset="0"/>
              </a:rPr>
              <a:t> ו</a:t>
            </a:r>
            <a:r>
              <a:rPr lang="en-US" sz="1800" kern="100" dirty="0">
                <a:effectLst/>
                <a:latin typeface="Aptos" panose="020B0004020202020204" pitchFamily="34" charset="0"/>
                <a:ea typeface="Aptos" panose="020B0004020202020204" pitchFamily="34" charset="0"/>
                <a:cs typeface="Arial" panose="020B0604020202020204" pitchFamily="34" charset="0"/>
              </a:rPr>
              <a:t>-</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SiC</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2800" dirty="0"/>
              <a:t>Short-Circuit Turn-Off</a:t>
            </a:r>
            <a:endParaRPr lang="he-IL" sz="2800" dirty="0"/>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מדמה מצב תקלה (למשל קצר ביציאה) ובודקת את תגובת הדרייבר</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מאמת שהכיבוי מהיר ובטוח, ושמנגנון</a:t>
            </a:r>
            <a:r>
              <a:rPr lang="en-US" sz="1800" kern="100" dirty="0">
                <a:effectLst/>
                <a:latin typeface="Aptos" panose="020B0004020202020204" pitchFamily="34" charset="0"/>
                <a:ea typeface="Aptos" panose="020B0004020202020204" pitchFamily="34" charset="0"/>
                <a:cs typeface="Arial" panose="020B0604020202020204" pitchFamily="34" charset="0"/>
              </a:rPr>
              <a:t> DESAT </a:t>
            </a:r>
            <a:r>
              <a:rPr lang="he-IL" sz="1800" kern="100" dirty="0">
                <a:effectLst/>
                <a:latin typeface="Aptos" panose="020B0004020202020204" pitchFamily="34" charset="0"/>
                <a:ea typeface="Aptos" panose="020B0004020202020204" pitchFamily="34" charset="0"/>
                <a:cs typeface="Arial" panose="020B0604020202020204" pitchFamily="34" charset="0"/>
              </a:rPr>
              <a:t>או הגנה אחרת פועל כראוי</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בדיקה חשובה במיוחד ביישומים תעשייתיים ובמתחים גבוהים</a:t>
            </a:r>
            <a:r>
              <a:rPr lang="en-US" sz="1800" kern="100" dirty="0">
                <a:effectLst/>
                <a:latin typeface="Aptos" panose="020B0004020202020204" pitchFamily="34" charset="0"/>
                <a:ea typeface="Aptos" panose="020B00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9118358A-403C-235E-3C1C-D4C09972B622}"/>
              </a:ext>
            </a:extLst>
          </p:cNvPr>
          <p:cNvSpPr>
            <a:spLocks noGrp="1"/>
          </p:cNvSpPr>
          <p:nvPr>
            <p:ph type="sldNum" sz="quarter" idx="10"/>
          </p:nvPr>
        </p:nvSpPr>
        <p:spPr/>
        <p:txBody>
          <a:bodyPr/>
          <a:lstStyle/>
          <a:p>
            <a:fld id="{C688C91B-C950-8147-86C7-C3239F97F7B4}" type="slidenum">
              <a:rPr lang="en-US" smtClean="0"/>
              <a:t>33</a:t>
            </a:fld>
            <a:endParaRPr lang="en-US"/>
          </a:p>
        </p:txBody>
      </p:sp>
    </p:spTree>
    <p:extLst>
      <p:ext uri="{BB962C8B-B14F-4D97-AF65-F5344CB8AC3E}">
        <p14:creationId xmlns:p14="http://schemas.microsoft.com/office/powerpoint/2010/main" val="1275606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51DAC-3C91-6DE7-45F9-EB71878A1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B1C21-BEC8-E234-9C05-66615B0FE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BED9E-94E8-7328-F292-F0572CA3701E}"/>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סיכום הפרויקט</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הפרויקט הדגים בהצלחה כי ניתן להשתמש בכרטיס </a:t>
            </a:r>
            <a:r>
              <a:rPr lang="en-US" sz="1800" kern="100" dirty="0">
                <a:effectLst/>
                <a:latin typeface="Aptos" panose="020B0004020202020204" pitchFamily="34" charset="0"/>
                <a:ea typeface="Aptos" panose="020B0004020202020204" pitchFamily="34" charset="0"/>
                <a:cs typeface="Arial" panose="020B0604020202020204" pitchFamily="34" charset="0"/>
              </a:rPr>
              <a:t>Eval-1ED3321MC12N</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כדרייבר שערים כללי (</a:t>
            </a:r>
            <a:r>
              <a:rPr lang="en-US" sz="1800" kern="100" dirty="0">
                <a:effectLst/>
                <a:latin typeface="Aptos" panose="020B0004020202020204" pitchFamily="34" charset="0"/>
                <a:ea typeface="Aptos" panose="020B0004020202020204" pitchFamily="34" charset="0"/>
                <a:cs typeface="Arial" panose="020B0604020202020204" pitchFamily="34" charset="0"/>
              </a:rPr>
              <a:t>Generic Gate Driver</a:t>
            </a:r>
            <a:r>
              <a:rPr lang="he-IL" sz="1800" kern="100" dirty="0">
                <a:effectLst/>
                <a:latin typeface="Aptos" panose="020B0004020202020204" pitchFamily="34" charset="0"/>
                <a:ea typeface="Aptos" panose="020B0004020202020204" pitchFamily="34" charset="0"/>
                <a:cs typeface="Arial" panose="020B0604020202020204" pitchFamily="34" charset="0"/>
              </a:rPr>
              <a:t>) עבור מגוון טרנזיסטורים.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הבדיקות עם </a:t>
            </a:r>
            <a:r>
              <a:rPr lang="en-US" sz="1800" kern="100" dirty="0">
                <a:effectLst/>
                <a:latin typeface="Aptos" panose="020B0004020202020204" pitchFamily="34" charset="0"/>
                <a:ea typeface="Aptos" panose="020B0004020202020204" pitchFamily="34" charset="0"/>
                <a:cs typeface="Arial" panose="020B0604020202020204" pitchFamily="34" charset="0"/>
              </a:rPr>
              <a:t>IGBT, </a:t>
            </a:r>
            <a:r>
              <a:rPr lang="en-US" sz="1800" kern="100" dirty="0" err="1">
                <a:effectLst/>
                <a:latin typeface="Aptos" panose="020B0004020202020204" pitchFamily="34" charset="0"/>
                <a:ea typeface="Aptos" panose="020B0004020202020204" pitchFamily="34" charset="0"/>
                <a:cs typeface="Arial" panose="020B0604020202020204" pitchFamily="34" charset="0"/>
              </a:rPr>
              <a:t>CoolSiC</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a:t>
            </a:r>
            <a:r>
              <a:rPr lang="en-US" sz="1800" kern="100" dirty="0" err="1">
                <a:effectLst/>
                <a:latin typeface="Aptos" panose="020B0004020202020204" pitchFamily="34" charset="0"/>
                <a:ea typeface="Aptos" panose="020B0004020202020204" pitchFamily="34" charset="0"/>
                <a:cs typeface="Arial" panose="020B0604020202020204" pitchFamily="34" charset="0"/>
              </a:rPr>
              <a:t>USiC</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הוכיחו פעולה בטוחה ויציבה בתנאי ניסוי מבוקרים.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מה השגנו</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פיתחנו מערך ניסוי שלם במעבדה, כולל יצירת </a:t>
            </a: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he-IL" sz="1800" kern="100" dirty="0">
                <a:effectLst/>
                <a:latin typeface="Aptos" panose="020B0004020202020204" pitchFamily="34" charset="0"/>
                <a:ea typeface="Aptos" panose="020B0004020202020204" pitchFamily="34" charset="0"/>
                <a:cs typeface="Arial" panose="020B0604020202020204" pitchFamily="34" charset="0"/>
              </a:rPr>
              <a:t>, התאמת מתחי שער, ואימות מדידות עם אוסילוסקופ</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אימתנו את התנהגות המיתוג דרך מדידות של </a:t>
            </a:r>
            <a:r>
              <a:rPr lang="en-US" sz="1800" kern="100" dirty="0" err="1">
                <a:effectLst/>
                <a:latin typeface="Aptos" panose="020B0004020202020204" pitchFamily="34" charset="0"/>
                <a:ea typeface="Aptos" panose="020B0004020202020204" pitchFamily="34" charset="0"/>
                <a:cs typeface="Arial" panose="020B0604020202020204" pitchFamily="34" charset="0"/>
              </a:rPr>
              <a:t>Vge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Vds</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וצומת </a:t>
            </a:r>
            <a:r>
              <a:rPr lang="en-US" sz="1800" kern="100" dirty="0">
                <a:effectLst/>
                <a:latin typeface="Aptos" panose="020B0004020202020204" pitchFamily="34" charset="0"/>
                <a:ea typeface="Aptos" panose="020B0004020202020204" pitchFamily="34" charset="0"/>
                <a:cs typeface="Arial" panose="020B0604020202020204" pitchFamily="34" charset="0"/>
              </a:rPr>
              <a:t>PHASE</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בנינו ממשקי חומרה מודולריים להחלפת טרנזיסטורים ובחנו שיטות חיבור שונות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הצעות להמשך פיתוח</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יש צורך ביצירת </a:t>
            </a: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מדויקת יותר לצורך עבודה בתדרים גבוהים והגדרת </a:t>
            </a:r>
            <a:r>
              <a:rPr lang="en-US" sz="1800" kern="100" dirty="0">
                <a:effectLst/>
                <a:latin typeface="Aptos" panose="020B0004020202020204" pitchFamily="34" charset="0"/>
                <a:ea typeface="Aptos" panose="020B0004020202020204" pitchFamily="34" charset="0"/>
                <a:cs typeface="Arial" panose="020B0604020202020204" pitchFamily="34" charset="0"/>
              </a:rPr>
              <a:t>dead-time</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עדינה יותר: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ניתן לשדרג למיקרו-</a:t>
            </a:r>
            <a:r>
              <a:rPr lang="he-IL" sz="1800" kern="100" dirty="0" err="1">
                <a:effectLst/>
                <a:latin typeface="Aptos" panose="020B0004020202020204" pitchFamily="34" charset="0"/>
                <a:ea typeface="Aptos" panose="020B0004020202020204" pitchFamily="34" charset="0"/>
                <a:cs typeface="Arial" panose="020B0604020202020204" pitchFamily="34" charset="0"/>
              </a:rPr>
              <a:t>קונטרולר</a:t>
            </a:r>
            <a:r>
              <a:rPr lang="he-IL" sz="1800" kern="100" dirty="0">
                <a:effectLst/>
                <a:latin typeface="Aptos" panose="020B0004020202020204" pitchFamily="34" charset="0"/>
                <a:ea typeface="Aptos" panose="020B0004020202020204" pitchFamily="34" charset="0"/>
                <a:cs typeface="Arial" panose="020B0604020202020204" pitchFamily="34" charset="0"/>
              </a:rPr>
              <a:t> מתקדם יותר (כמו </a:t>
            </a:r>
            <a:r>
              <a:rPr lang="en-US" sz="1800" kern="100" dirty="0">
                <a:effectLst/>
                <a:latin typeface="Aptos" panose="020B0004020202020204" pitchFamily="34" charset="0"/>
                <a:ea typeface="Aptos" panose="020B0004020202020204" pitchFamily="34" charset="0"/>
                <a:cs typeface="Arial" panose="020B0604020202020204" pitchFamily="34" charset="0"/>
              </a:rPr>
              <a:t>STM32</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או </a:t>
            </a:r>
            <a:r>
              <a:rPr lang="en-US" sz="1800" kern="100" dirty="0">
                <a:effectLst/>
                <a:latin typeface="Aptos" panose="020B0004020202020204" pitchFamily="34" charset="0"/>
                <a:ea typeface="Aptos" panose="020B0004020202020204" pitchFamily="34" charset="0"/>
                <a:cs typeface="Arial" panose="020B0604020202020204" pitchFamily="34" charset="0"/>
              </a:rPr>
              <a:t>ESP32</a:t>
            </a:r>
            <a:r>
              <a:rPr lang="he-IL" sz="1800" kern="100" dirty="0">
                <a:effectLst/>
                <a:latin typeface="Aptos" panose="020B0004020202020204" pitchFamily="34" charset="0"/>
                <a:ea typeface="Aptos" panose="020B0004020202020204" pitchFamily="34" charset="0"/>
                <a:cs typeface="Arial" panose="020B0604020202020204" pitchFamily="34" charset="0"/>
              </a:rPr>
              <a:t>), או להשתמש בגנרטור פונקציות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הרכבת הטרנזיסטורים ישירות על כרטיס הדרייבר תאפשר ניסויים ברכיבים קריטיים: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שינוי נגדי שער, ערכי קבלים של </a:t>
            </a:r>
            <a:r>
              <a:rPr lang="en-US" sz="1800" kern="100" dirty="0">
                <a:effectLst/>
                <a:latin typeface="Aptos" panose="020B0004020202020204" pitchFamily="34" charset="0"/>
                <a:ea typeface="Aptos" panose="020B0004020202020204" pitchFamily="34" charset="0"/>
                <a:cs typeface="Arial" panose="020B0604020202020204" pitchFamily="34" charset="0"/>
              </a:rPr>
              <a:t>DESAT</a:t>
            </a:r>
            <a:r>
              <a:rPr lang="he-IL" sz="1800" kern="100" dirty="0">
                <a:effectLst/>
                <a:latin typeface="Aptos" panose="020B0004020202020204" pitchFamily="34" charset="0"/>
                <a:ea typeface="Aptos" panose="020B0004020202020204" pitchFamily="34" charset="0"/>
                <a:cs typeface="Arial" panose="020B0604020202020204" pitchFamily="34" charset="0"/>
              </a:rPr>
              <a:t>, ומעגלי </a:t>
            </a:r>
            <a:r>
              <a:rPr lang="en-US" sz="1800" kern="100" dirty="0">
                <a:effectLst/>
                <a:latin typeface="Aptos" panose="020B0004020202020204" pitchFamily="34" charset="0"/>
                <a:ea typeface="Aptos" panose="020B0004020202020204" pitchFamily="34" charset="0"/>
                <a:cs typeface="Arial" panose="020B0604020202020204" pitchFamily="34" charset="0"/>
              </a:rPr>
              <a:t>clamp</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ניתן להרחיב את העומס מבוסס הנגדים על ידי הוספת </a:t>
            </a:r>
            <a:r>
              <a:rPr lang="he-IL" sz="1800" kern="100" dirty="0" err="1">
                <a:effectLst/>
                <a:latin typeface="Aptos" panose="020B0004020202020204" pitchFamily="34" charset="0"/>
                <a:ea typeface="Aptos" panose="020B0004020202020204" pitchFamily="34" charset="0"/>
                <a:cs typeface="Arial" panose="020B0604020202020204" pitchFamily="34" charset="0"/>
              </a:rPr>
              <a:t>סלליל</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זה יקרב את המערכת לתנאים אמיתיים של </a:t>
            </a:r>
            <a:r>
              <a:rPr lang="en-US" sz="1800" kern="100" dirty="0">
                <a:effectLst/>
                <a:latin typeface="Aptos" panose="020B0004020202020204" pitchFamily="34" charset="0"/>
                <a:ea typeface="Aptos" panose="020B0004020202020204" pitchFamily="34" charset="0"/>
                <a:cs typeface="Arial" panose="020B0604020202020204" pitchFamily="34" charset="0"/>
              </a:rPr>
              <a:t>half-bridge</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ויאפשר תצפיות על תופעות כמו זרם </a:t>
            </a:r>
            <a:r>
              <a:rPr lang="en-US" sz="1800" kern="100" dirty="0">
                <a:effectLst/>
                <a:latin typeface="Aptos" panose="020B0004020202020204" pitchFamily="34" charset="0"/>
                <a:ea typeface="Aptos" panose="020B0004020202020204" pitchFamily="34" charset="0"/>
                <a:cs typeface="Arial" panose="020B0604020202020204" pitchFamily="34" charset="0"/>
              </a:rPr>
              <a:t>Freewheeling</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ולחצי מיתוג אינדוקטיביים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מסקנה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הפלטפורמה שפותחה מהווה בסיס מצוין להמשך פיתוח.</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עם שיפורים מודולריים ובדיקות מעמיקות, היא יכולה להתפתח לכלי עזר חינוכי וניסיוני חזק לדרייברים מהירים בתחום ההספק.</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2B5D4B8-0B6A-BA01-30EF-091FF13C1604}"/>
              </a:ext>
            </a:extLst>
          </p:cNvPr>
          <p:cNvSpPr>
            <a:spLocks noGrp="1"/>
          </p:cNvSpPr>
          <p:nvPr>
            <p:ph type="sldNum" sz="quarter" idx="10"/>
          </p:nvPr>
        </p:nvSpPr>
        <p:spPr/>
        <p:txBody>
          <a:bodyPr/>
          <a:lstStyle/>
          <a:p>
            <a:fld id="{C688C91B-C950-8147-86C7-C3239F97F7B4}" type="slidenum">
              <a:rPr lang="en-US" smtClean="0"/>
              <a:t>34</a:t>
            </a:fld>
            <a:endParaRPr lang="en-US"/>
          </a:p>
        </p:txBody>
      </p:sp>
    </p:spTree>
    <p:extLst>
      <p:ext uri="{BB962C8B-B14F-4D97-AF65-F5344CB8AC3E}">
        <p14:creationId xmlns:p14="http://schemas.microsoft.com/office/powerpoint/2010/main" val="1162221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he-IL" sz="1200" dirty="0">
                <a:latin typeface="+mn-lt"/>
              </a:rPr>
              <a:t>למעבדה לאנרגיה ומערכות הספק על שם גיא סלע</a:t>
            </a:r>
          </a:p>
          <a:p>
            <a:pPr marL="0" indent="0" algn="r" rtl="1">
              <a:buFont typeface="Arial" panose="020B0604020202020204" pitchFamily="34" charset="0"/>
              <a:buNone/>
            </a:pPr>
            <a:r>
              <a:rPr lang="he-IL" sz="1200" dirty="0">
                <a:latin typeface="+mn-lt"/>
              </a:rPr>
              <a:t>למנשה וכמובן ילנה שעזרה והייתה סבלנית</a:t>
            </a:r>
          </a:p>
          <a:p>
            <a:pPr marL="0" indent="0" algn="r" rtl="1">
              <a:buFont typeface="Arial" panose="020B0604020202020204" pitchFamily="34" charset="0"/>
              <a:buNone/>
            </a:pPr>
            <a:r>
              <a:rPr lang="he-IL" sz="1200" dirty="0">
                <a:latin typeface="+mn-lt"/>
              </a:rPr>
              <a:t>לתום ובמיוחד </a:t>
            </a:r>
            <a:r>
              <a:rPr lang="he-IL" sz="1200" dirty="0" err="1">
                <a:latin typeface="+mn-lt"/>
              </a:rPr>
              <a:t>ללידור</a:t>
            </a:r>
            <a:r>
              <a:rPr lang="he-IL" sz="1200" dirty="0">
                <a:latin typeface="+mn-lt"/>
              </a:rPr>
              <a:t> שהתעניינו ונתנו טיפים של אלופים</a:t>
            </a:r>
          </a:p>
          <a:p>
            <a:pPr marL="0" indent="0" algn="r" rtl="1">
              <a:buFont typeface="Arial" panose="020B0604020202020204" pitchFamily="34" charset="0"/>
              <a:buNone/>
            </a:pPr>
            <a:r>
              <a:rPr lang="he-IL" sz="1200" dirty="0">
                <a:latin typeface="+mn-lt"/>
              </a:rPr>
              <a:t>ובראש ובראשונה - אריק</a:t>
            </a:r>
            <a:endParaRPr lang="en-US" sz="1200" dirty="0">
              <a:latin typeface="+mn-lt"/>
            </a:endParaRPr>
          </a:p>
          <a:p>
            <a:pPr marL="457200" indent="-457200" algn="l">
              <a:buFont typeface="Arial" panose="020B0604020202020204" pitchFamily="34" charset="0"/>
              <a:buChar char="•"/>
            </a:pPr>
            <a:r>
              <a:rPr lang="en-US" sz="1200" dirty="0">
                <a:latin typeface="+mn-lt"/>
              </a:rPr>
              <a:t>The PEARL Lab</a:t>
            </a:r>
          </a:p>
          <a:p>
            <a:pPr marL="457200" indent="-457200" algn="l">
              <a:buFont typeface="Arial" panose="020B0604020202020204" pitchFamily="34" charset="0"/>
              <a:buChar char="•"/>
            </a:pPr>
            <a:r>
              <a:rPr lang="en-US" sz="1200" dirty="0">
                <a:latin typeface="+mn-lt"/>
              </a:rPr>
              <a:t>Menashe and </a:t>
            </a:r>
            <a:r>
              <a:rPr lang="en-US" sz="1200" b="1" dirty="0">
                <a:latin typeface="+mn-lt"/>
              </a:rPr>
              <a:t>Elena</a:t>
            </a:r>
          </a:p>
          <a:p>
            <a:pPr marL="457200" indent="-457200" algn="l">
              <a:buFont typeface="Arial" panose="020B0604020202020204" pitchFamily="34" charset="0"/>
              <a:buChar char="•"/>
            </a:pPr>
            <a:r>
              <a:rPr lang="en-US" sz="1200" dirty="0">
                <a:latin typeface="+mn-lt"/>
              </a:rPr>
              <a:t>Tom and </a:t>
            </a:r>
            <a:r>
              <a:rPr lang="en-US" sz="1200" b="1" dirty="0">
                <a:latin typeface="+mn-lt"/>
              </a:rPr>
              <a:t>Lidor</a:t>
            </a:r>
            <a:endParaRPr lang="he-IL" sz="1200" b="1" dirty="0">
              <a:latin typeface="+mn-lt"/>
            </a:endParaRPr>
          </a:p>
          <a:p>
            <a:pPr marL="457200" indent="-457200" algn="l">
              <a:buFont typeface="Arial" panose="020B0604020202020204" pitchFamily="34" charset="0"/>
              <a:buChar char="•"/>
            </a:pPr>
            <a:r>
              <a:rPr lang="en-US" sz="1200" dirty="0">
                <a:latin typeface="+mn-lt"/>
              </a:rPr>
              <a:t>Eric</a:t>
            </a:r>
            <a:endParaRPr lang="he-IL" sz="1200" dirty="0">
              <a:latin typeface="+mn-lt"/>
            </a:endParaRPr>
          </a:p>
        </p:txBody>
      </p:sp>
      <p:sp>
        <p:nvSpPr>
          <p:cNvPr id="4" name="Slide Number Placeholder 3"/>
          <p:cNvSpPr>
            <a:spLocks noGrp="1"/>
          </p:cNvSpPr>
          <p:nvPr>
            <p:ph type="sldNum" sz="quarter" idx="10"/>
          </p:nvPr>
        </p:nvSpPr>
        <p:spPr/>
        <p:txBody>
          <a:bodyPr/>
          <a:lstStyle/>
          <a:p>
            <a:fld id="{C688C91B-C950-8147-86C7-C3239F97F7B4}" type="slidenum">
              <a:rPr lang="en-US" smtClean="0"/>
              <a:t>35</a:t>
            </a:fld>
            <a:endParaRPr lang="en-US"/>
          </a:p>
        </p:txBody>
      </p:sp>
    </p:spTree>
    <p:extLst>
      <p:ext uri="{BB962C8B-B14F-4D97-AF65-F5344CB8AC3E}">
        <p14:creationId xmlns:p14="http://schemas.microsoft.com/office/powerpoint/2010/main" val="2710802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7CE98-52A1-E15C-9A8D-40FE83833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DAA6A-4016-CA89-0782-E120601EC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9C52C7-FDAE-CE26-3B90-95C18EDC8E12}"/>
              </a:ext>
            </a:extLst>
          </p:cNvPr>
          <p:cNvSpPr>
            <a:spLocks noGrp="1"/>
          </p:cNvSpPr>
          <p:nvPr>
            <p:ph type="body" idx="1"/>
          </p:nvPr>
        </p:nvSpPr>
        <p:spPr/>
        <p:txBody>
          <a:bodyPr/>
          <a:lstStyle/>
          <a:p>
            <a:pPr>
              <a:buNone/>
            </a:pPr>
            <a:endParaRPr lang="en-US" dirty="0"/>
          </a:p>
        </p:txBody>
      </p:sp>
      <p:sp>
        <p:nvSpPr>
          <p:cNvPr id="4" name="Slide Number Placeholder 3">
            <a:extLst>
              <a:ext uri="{FF2B5EF4-FFF2-40B4-BE49-F238E27FC236}">
                <a16:creationId xmlns:a16="http://schemas.microsoft.com/office/drawing/2014/main" id="{8BAD9F37-82B3-7401-B355-5858358CF8E3}"/>
              </a:ext>
            </a:extLst>
          </p:cNvPr>
          <p:cNvSpPr>
            <a:spLocks noGrp="1"/>
          </p:cNvSpPr>
          <p:nvPr>
            <p:ph type="sldNum" sz="quarter" idx="10"/>
          </p:nvPr>
        </p:nvSpPr>
        <p:spPr/>
        <p:txBody>
          <a:bodyPr/>
          <a:lstStyle/>
          <a:p>
            <a:fld id="{C688C91B-C950-8147-86C7-C3239F97F7B4}" type="slidenum">
              <a:rPr lang="en-US" smtClean="0"/>
              <a:t>36</a:t>
            </a:fld>
            <a:endParaRPr lang="en-US"/>
          </a:p>
        </p:txBody>
      </p:sp>
    </p:spTree>
    <p:extLst>
      <p:ext uri="{BB962C8B-B14F-4D97-AF65-F5344CB8AC3E}">
        <p14:creationId xmlns:p14="http://schemas.microsoft.com/office/powerpoint/2010/main" val="2194803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82D4F-AAFB-8496-C255-3D8C85E79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29165-F0E0-730B-A328-3AB6A7758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42E48-9A55-7353-580E-B22CDA8BB33C}"/>
              </a:ext>
            </a:extLst>
          </p:cNvPr>
          <p:cNvSpPr>
            <a:spLocks noGrp="1"/>
          </p:cNvSpPr>
          <p:nvPr>
            <p:ph type="body" idx="1"/>
          </p:nvPr>
        </p:nvSpPr>
        <p:spPr/>
        <p:txBody>
          <a:bodyPr/>
          <a:lstStyle/>
          <a:p>
            <a:pPr algn="r" rtl="1">
              <a:buNone/>
            </a:pPr>
            <a:endParaRPr lang="en-US" dirty="0"/>
          </a:p>
        </p:txBody>
      </p:sp>
      <p:sp>
        <p:nvSpPr>
          <p:cNvPr id="4" name="Slide Number Placeholder 3">
            <a:extLst>
              <a:ext uri="{FF2B5EF4-FFF2-40B4-BE49-F238E27FC236}">
                <a16:creationId xmlns:a16="http://schemas.microsoft.com/office/drawing/2014/main" id="{04F399F9-E29D-64AF-7D9B-7DB4B9A4EA32}"/>
              </a:ext>
            </a:extLst>
          </p:cNvPr>
          <p:cNvSpPr>
            <a:spLocks noGrp="1"/>
          </p:cNvSpPr>
          <p:nvPr>
            <p:ph type="sldNum" sz="quarter" idx="10"/>
          </p:nvPr>
        </p:nvSpPr>
        <p:spPr/>
        <p:txBody>
          <a:bodyPr/>
          <a:lstStyle/>
          <a:p>
            <a:fld id="{C688C91B-C950-8147-86C7-C3239F97F7B4}" type="slidenum">
              <a:rPr lang="en-US" smtClean="0"/>
              <a:t>37</a:t>
            </a:fld>
            <a:endParaRPr lang="en-US"/>
          </a:p>
        </p:txBody>
      </p:sp>
    </p:spTree>
    <p:extLst>
      <p:ext uri="{BB962C8B-B14F-4D97-AF65-F5344CB8AC3E}">
        <p14:creationId xmlns:p14="http://schemas.microsoft.com/office/powerpoint/2010/main" val="3604701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22B1-00F6-12CB-4687-FA1502F4C7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C23BA-DD5C-6B98-5727-491153E54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A2793-80C0-7E31-3329-FA8903FD6AB0}"/>
              </a:ext>
            </a:extLst>
          </p:cNvPr>
          <p:cNvSpPr>
            <a:spLocks noGrp="1"/>
          </p:cNvSpPr>
          <p:nvPr>
            <p:ph type="body" idx="1"/>
          </p:nvPr>
        </p:nvSpPr>
        <p:spPr/>
        <p:txBody>
          <a:bodyPr/>
          <a:lstStyle/>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D60E648-1D15-AD63-03A5-32ED9E4C2D38}"/>
              </a:ext>
            </a:extLst>
          </p:cNvPr>
          <p:cNvSpPr>
            <a:spLocks noGrp="1"/>
          </p:cNvSpPr>
          <p:nvPr>
            <p:ph type="sldNum" sz="quarter" idx="10"/>
          </p:nvPr>
        </p:nvSpPr>
        <p:spPr/>
        <p:txBody>
          <a:bodyPr/>
          <a:lstStyle/>
          <a:p>
            <a:fld id="{C688C91B-C950-8147-86C7-C3239F97F7B4}" type="slidenum">
              <a:rPr lang="en-US" smtClean="0"/>
              <a:t>38</a:t>
            </a:fld>
            <a:endParaRPr lang="en-US"/>
          </a:p>
        </p:txBody>
      </p:sp>
    </p:spTree>
    <p:extLst>
      <p:ext uri="{BB962C8B-B14F-4D97-AF65-F5344CB8AC3E}">
        <p14:creationId xmlns:p14="http://schemas.microsoft.com/office/powerpoint/2010/main" val="26843566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B5D6F-E385-87CF-ACF1-9428D697E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A3228-1162-F868-69DF-A81F7552B8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C8BE0-18EE-A0B6-F349-7807D3D43F4A}"/>
              </a:ext>
            </a:extLst>
          </p:cNvPr>
          <p:cNvSpPr>
            <a:spLocks noGrp="1"/>
          </p:cNvSpPr>
          <p:nvPr>
            <p:ph type="body" idx="1"/>
          </p:nvPr>
        </p:nvSpPr>
        <p:spPr/>
        <p:txBody>
          <a:bodyPr/>
          <a:lstStyle/>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8E2962C-FC40-3EA5-FFA9-B13A51123F52}"/>
              </a:ext>
            </a:extLst>
          </p:cNvPr>
          <p:cNvSpPr>
            <a:spLocks noGrp="1"/>
          </p:cNvSpPr>
          <p:nvPr>
            <p:ph type="sldNum" sz="quarter" idx="10"/>
          </p:nvPr>
        </p:nvSpPr>
        <p:spPr/>
        <p:txBody>
          <a:bodyPr/>
          <a:lstStyle/>
          <a:p>
            <a:fld id="{C688C91B-C950-8147-86C7-C3239F97F7B4}" type="slidenum">
              <a:rPr lang="en-US" smtClean="0"/>
              <a:t>39</a:t>
            </a:fld>
            <a:endParaRPr lang="en-US"/>
          </a:p>
        </p:txBody>
      </p:sp>
    </p:spTree>
    <p:extLst>
      <p:ext uri="{BB962C8B-B14F-4D97-AF65-F5344CB8AC3E}">
        <p14:creationId xmlns:p14="http://schemas.microsoft.com/office/powerpoint/2010/main" val="393986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A01A0-A760-379D-8665-F3D55F258A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0AE88-128C-1AFB-85DB-C8EE4D272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76648-B2BF-4AF3-6BCE-AD0D2C199697}"/>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סקירה כללית על הכרטיס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הכרטיס </a:t>
            </a:r>
            <a:r>
              <a:rPr lang="en-US" sz="1800" kern="100" dirty="0">
                <a:effectLst/>
                <a:latin typeface="Aptos" panose="020B0004020202020204" pitchFamily="34" charset="0"/>
                <a:ea typeface="Aptos" panose="020B0004020202020204" pitchFamily="34" charset="0"/>
                <a:cs typeface="Arial" panose="020B0604020202020204" pitchFamily="34" charset="0"/>
              </a:rPr>
              <a:t>Eval-1ED3321MC12N</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של</a:t>
            </a:r>
            <a:r>
              <a:rPr lang="en-US" sz="1800" kern="100" dirty="0">
                <a:effectLst/>
                <a:latin typeface="Aptos" panose="020B0004020202020204" pitchFamily="34" charset="0"/>
                <a:ea typeface="Aptos" panose="020B0004020202020204" pitchFamily="34" charset="0"/>
                <a:cs typeface="Arial" panose="020B0604020202020204" pitchFamily="34" charset="0"/>
              </a:rPr>
              <a:t>Infineon</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נועד להדגים ולבחון את רכיב הדרייבר 1</a:t>
            </a:r>
            <a:r>
              <a:rPr lang="en-US" sz="1800" kern="100" dirty="0">
                <a:effectLst/>
                <a:latin typeface="Aptos" panose="020B0004020202020204" pitchFamily="34" charset="0"/>
                <a:ea typeface="Aptos" panose="020B0004020202020204" pitchFamily="34" charset="0"/>
                <a:cs typeface="Arial" panose="020B0604020202020204" pitchFamily="34" charset="0"/>
              </a:rPr>
              <a:t>ED3321MC12N</a:t>
            </a:r>
            <a:r>
              <a:rPr lang="he-IL" sz="1800" kern="100" dirty="0">
                <a:effectLst/>
                <a:latin typeface="Arial" panose="020B0604020202020204" pitchFamily="34" charset="0"/>
                <a:ea typeface="Aptos" panose="020B0004020202020204" pitchFamily="34" charset="0"/>
                <a:cs typeface="Arial" panose="020B0604020202020204" pitchFamily="34" charset="0"/>
              </a:rPr>
              <a:t> מסוג </a:t>
            </a:r>
            <a:r>
              <a:rPr lang="en-US" sz="1800" kern="100" dirty="0" err="1">
                <a:effectLst/>
                <a:latin typeface="Aptos" panose="020B0004020202020204" pitchFamily="34" charset="0"/>
                <a:ea typeface="Aptos" panose="020B0004020202020204" pitchFamily="34" charset="0"/>
                <a:cs typeface="Arial" panose="020B0604020202020204" pitchFamily="34" charset="0"/>
              </a:rPr>
              <a:t>EiceDRIVER</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תכונות עיקריות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הכרטיס כולל שני ערוצי דרייבר מבודדים, המתאימים במיוחד להפעלת מבנה </a:t>
            </a:r>
            <a:r>
              <a:rPr lang="en-US" sz="1800" kern="100" dirty="0">
                <a:effectLst/>
                <a:latin typeface="Aptos" panose="020B0004020202020204" pitchFamily="34" charset="0"/>
                <a:ea typeface="Aptos" panose="020B0004020202020204" pitchFamily="34" charset="0"/>
                <a:cs typeface="Arial" panose="020B0604020202020204" pitchFamily="34" charset="0"/>
              </a:rPr>
              <a:t>half-bridge</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כל ערוץ מסוגל להזרים או לשאוב זרם שער לצורך שליטה בטרנזיסטורים מסוג </a:t>
            </a:r>
            <a:r>
              <a:rPr lang="en-US" sz="1800" kern="100" dirty="0">
                <a:effectLst/>
                <a:latin typeface="Aptos" panose="020B0004020202020204" pitchFamily="34" charset="0"/>
                <a:ea typeface="Aptos" panose="020B0004020202020204" pitchFamily="34" charset="0"/>
                <a:cs typeface="Arial" panose="020B0604020202020204" pitchFamily="34" charset="0"/>
              </a:rPr>
              <a:t>IGBT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או </a:t>
            </a:r>
            <a:r>
              <a:rPr lang="en-US" sz="1800" kern="100" dirty="0" err="1">
                <a:effectLst/>
                <a:latin typeface="Aptos" panose="020B0004020202020204" pitchFamily="34" charset="0"/>
                <a:ea typeface="Aptos" panose="020B0004020202020204" pitchFamily="34" charset="0"/>
                <a:cs typeface="Arial" panose="020B0604020202020204" pitchFamily="34" charset="0"/>
              </a:rPr>
              <a:t>SiC</a:t>
            </a:r>
            <a:r>
              <a:rPr lang="en-US" sz="1800" kern="100" dirty="0">
                <a:effectLst/>
                <a:latin typeface="Aptos" panose="020B0004020202020204" pitchFamily="34" charset="0"/>
                <a:ea typeface="Aptos" panose="020B0004020202020204" pitchFamily="34" charset="0"/>
                <a:cs typeface="Arial" panose="020B0604020202020204" pitchFamily="34" charset="0"/>
              </a:rPr>
              <a:t> MOSFET</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הבידוד הגלווני מבטיח בטיחות ושמירה על שלמות האות בין המעגלים השולטים לבין מעגלי ההספק.</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הגנות מובנות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הכרטיס כולל הגנת </a:t>
            </a:r>
            <a:r>
              <a:rPr lang="en-US" sz="1800" kern="100" dirty="0">
                <a:effectLst/>
                <a:latin typeface="Aptos" panose="020B0004020202020204" pitchFamily="34" charset="0"/>
                <a:ea typeface="Aptos" panose="020B0004020202020204" pitchFamily="34" charset="0"/>
                <a:cs typeface="Arial" panose="020B0604020202020204" pitchFamily="34" charset="0"/>
              </a:rPr>
              <a:t>DESAT</a:t>
            </a:r>
            <a:r>
              <a:rPr lang="he-IL" sz="1800" kern="100" dirty="0">
                <a:effectLst/>
                <a:latin typeface="Aptos" panose="020B0004020202020204" pitchFamily="34" charset="0"/>
                <a:ea typeface="Aptos" panose="020B0004020202020204" pitchFamily="34" charset="0"/>
                <a:cs typeface="Arial" panose="020B0604020202020204" pitchFamily="34" charset="0"/>
              </a:rPr>
              <a:t> – שמזהה זרם יתר דרך מדידת מתח </a:t>
            </a:r>
            <a:r>
              <a:rPr lang="he-IL" sz="1800" kern="100" dirty="0" err="1">
                <a:effectLst/>
                <a:latin typeface="Aptos" panose="020B0004020202020204" pitchFamily="34" charset="0"/>
                <a:ea typeface="Aptos" panose="020B0004020202020204" pitchFamily="34" charset="0"/>
                <a:cs typeface="Arial" panose="020B0604020202020204" pitchFamily="34" charset="0"/>
              </a:rPr>
              <a:t>הקולקטור</a:t>
            </a:r>
            <a:r>
              <a:rPr lang="he-IL" sz="1800" kern="100" dirty="0">
                <a:effectLst/>
                <a:latin typeface="Aptos" panose="020B0004020202020204" pitchFamily="34" charset="0"/>
                <a:ea typeface="Aptos" panose="020B0004020202020204" pitchFamily="34" charset="0"/>
                <a:cs typeface="Arial" panose="020B0604020202020204" pitchFamily="34" charset="0"/>
              </a:rPr>
              <a:t>/</a:t>
            </a:r>
            <a:r>
              <a:rPr lang="he-IL" sz="1800" kern="100" dirty="0" err="1">
                <a:effectLst/>
                <a:latin typeface="Aptos" panose="020B0004020202020204" pitchFamily="34" charset="0"/>
                <a:ea typeface="Aptos" panose="020B0004020202020204" pitchFamily="34" charset="0"/>
                <a:cs typeface="Arial" panose="020B0604020202020204" pitchFamily="34" charset="0"/>
              </a:rPr>
              <a:t>דריין</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בנוסף קיימים מנגנוני לוגיקה של תקלה (</a:t>
            </a:r>
            <a:r>
              <a:rPr lang="en-US" sz="1800" kern="100" dirty="0">
                <a:effectLst/>
                <a:latin typeface="Aptos" panose="020B0004020202020204" pitchFamily="34" charset="0"/>
                <a:ea typeface="Aptos" panose="020B0004020202020204" pitchFamily="34" charset="0"/>
                <a:cs typeface="Arial" panose="020B0604020202020204" pitchFamily="34" charset="0"/>
              </a:rPr>
              <a:t>Fault</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err="1">
                <a:effectLst/>
                <a:latin typeface="Aptos" panose="020B0004020202020204" pitchFamily="34" charset="0"/>
                <a:ea typeface="Aptos" panose="020B0004020202020204" pitchFamily="34" charset="0"/>
                <a:cs typeface="Arial" panose="020B0604020202020204" pitchFamily="34" charset="0"/>
              </a:rPr>
              <a:t>קלאמפ</a:t>
            </a:r>
            <a:r>
              <a:rPr lang="he-IL" sz="1800" kern="100" dirty="0">
                <a:effectLst/>
                <a:latin typeface="Aptos" panose="020B0004020202020204" pitchFamily="34" charset="0"/>
                <a:ea typeface="Aptos" panose="020B0004020202020204" pitchFamily="34" charset="0"/>
                <a:cs typeface="Arial" panose="020B0604020202020204" pitchFamily="34" charset="0"/>
              </a:rPr>
              <a:t> אקטיבי, ואותות מוכנות/איפוס.</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תכונות אלו קריטיות במיוחד כאשר עובדים עם רכיבים מהירים או במתח גבוה.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למה הכרטיס מתאים לפרויקט הזה?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מאפשר חיבור ובדיקה מהירים יחסית (</a:t>
            </a:r>
            <a:r>
              <a:rPr lang="en-US" sz="1800" kern="100" dirty="0">
                <a:effectLst/>
                <a:latin typeface="Aptos" panose="020B0004020202020204" pitchFamily="34" charset="0"/>
                <a:ea typeface="Aptos" panose="020B0004020202020204" pitchFamily="34" charset="0"/>
                <a:cs typeface="Arial" panose="020B0604020202020204" pitchFamily="34" charset="0"/>
              </a:rPr>
              <a:t>Plug &amp; Play</a:t>
            </a:r>
            <a:r>
              <a:rPr lang="he-IL" sz="1800" kern="100" dirty="0">
                <a:effectLst/>
                <a:latin typeface="Aptos" panose="020B0004020202020204" pitchFamily="34" charset="0"/>
                <a:ea typeface="Aptos" panose="020B0004020202020204" pitchFamily="34" charset="0"/>
                <a:cs typeface="Arial" panose="020B0604020202020204" pitchFamily="34" charset="0"/>
              </a:rPr>
              <a:t>) עם מינימום רכיבים חיצוניים.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תומך בהפעלה נפרדת של צד גבוה (</a:t>
            </a:r>
            <a:r>
              <a:rPr lang="en-US" sz="1800" kern="100" dirty="0">
                <a:effectLst/>
                <a:latin typeface="Aptos" panose="020B0004020202020204" pitchFamily="34" charset="0"/>
                <a:ea typeface="Aptos" panose="020B0004020202020204" pitchFamily="34" charset="0"/>
                <a:cs typeface="Arial" panose="020B0604020202020204" pitchFamily="34" charset="0"/>
              </a:rPr>
              <a:t>HS</a:t>
            </a:r>
            <a:r>
              <a:rPr lang="he-IL" sz="1800" kern="100" dirty="0">
                <a:effectLst/>
                <a:latin typeface="Aptos" panose="020B0004020202020204" pitchFamily="34" charset="0"/>
                <a:ea typeface="Aptos" panose="020B0004020202020204" pitchFamily="34" charset="0"/>
                <a:cs typeface="Arial" panose="020B0604020202020204" pitchFamily="34" charset="0"/>
              </a:rPr>
              <a:t>) וצד נמוך (</a:t>
            </a:r>
            <a:r>
              <a:rPr lang="en-US" sz="1800" kern="100" dirty="0">
                <a:effectLst/>
                <a:latin typeface="Aptos" panose="020B0004020202020204" pitchFamily="34" charset="0"/>
                <a:ea typeface="Aptos" panose="020B0004020202020204" pitchFamily="34" charset="0"/>
                <a:cs typeface="Arial" panose="020B0604020202020204" pitchFamily="34" charset="0"/>
              </a:rPr>
              <a:t>LS</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ניתן לשליטה בקלות דרך מיקרו-בקר חיצוני — במקרה שלנו, </a:t>
            </a:r>
            <a:r>
              <a:rPr lang="en-US" sz="1800" kern="100" dirty="0">
                <a:effectLst/>
                <a:latin typeface="Aptos" panose="020B0004020202020204" pitchFamily="34" charset="0"/>
                <a:ea typeface="Aptos" panose="020B0004020202020204" pitchFamily="34" charset="0"/>
                <a:cs typeface="Arial" panose="020B0604020202020204" pitchFamily="34" charset="0"/>
              </a:rPr>
              <a:t>Arduino Uno</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B3E6884-AA4E-3E95-A1BC-600BF69C377F}"/>
              </a:ext>
            </a:extLst>
          </p:cNvPr>
          <p:cNvSpPr>
            <a:spLocks noGrp="1"/>
          </p:cNvSpPr>
          <p:nvPr>
            <p:ph type="sldNum" sz="quarter" idx="10"/>
          </p:nvPr>
        </p:nvSpPr>
        <p:spPr/>
        <p:txBody>
          <a:bodyPr/>
          <a:lstStyle/>
          <a:p>
            <a:fld id="{C688C91B-C950-8147-86C7-C3239F97F7B4}" type="slidenum">
              <a:rPr lang="en-US" smtClean="0"/>
              <a:t>4</a:t>
            </a:fld>
            <a:endParaRPr lang="en-US"/>
          </a:p>
        </p:txBody>
      </p:sp>
    </p:spTree>
    <p:extLst>
      <p:ext uri="{BB962C8B-B14F-4D97-AF65-F5344CB8AC3E}">
        <p14:creationId xmlns:p14="http://schemas.microsoft.com/office/powerpoint/2010/main" val="1278202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5BEC4-84C6-DAF8-6ACC-AA4094353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C3B82-026B-07CE-ADAD-7C7ED6080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2DEBC-765D-6FF2-6F72-714C090D075D}"/>
              </a:ext>
            </a:extLst>
          </p:cNvPr>
          <p:cNvSpPr>
            <a:spLocks noGrp="1"/>
          </p:cNvSpPr>
          <p:nvPr>
            <p:ph type="body" idx="1"/>
          </p:nvPr>
        </p:nvSpPr>
        <p:spPr/>
        <p:txBody>
          <a:bodyPr/>
          <a:lstStyle/>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80DE5B3-FD82-B809-F47E-E29A66C43E42}"/>
              </a:ext>
            </a:extLst>
          </p:cNvPr>
          <p:cNvSpPr>
            <a:spLocks noGrp="1"/>
          </p:cNvSpPr>
          <p:nvPr>
            <p:ph type="sldNum" sz="quarter" idx="10"/>
          </p:nvPr>
        </p:nvSpPr>
        <p:spPr/>
        <p:txBody>
          <a:bodyPr/>
          <a:lstStyle/>
          <a:p>
            <a:fld id="{C688C91B-C950-8147-86C7-C3239F97F7B4}" type="slidenum">
              <a:rPr lang="en-US" smtClean="0"/>
              <a:t>40</a:t>
            </a:fld>
            <a:endParaRPr lang="en-US"/>
          </a:p>
        </p:txBody>
      </p:sp>
    </p:spTree>
    <p:extLst>
      <p:ext uri="{BB962C8B-B14F-4D97-AF65-F5344CB8AC3E}">
        <p14:creationId xmlns:p14="http://schemas.microsoft.com/office/powerpoint/2010/main" val="2403766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76CD3-C36D-ADF0-83B1-32D07366E7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52DB0-1ACC-5FC0-4499-B39FCECC9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E6BAC-A5E1-CF1A-AB03-3D495AE8A591}"/>
              </a:ext>
            </a:extLst>
          </p:cNvPr>
          <p:cNvSpPr>
            <a:spLocks noGrp="1"/>
          </p:cNvSpPr>
          <p:nvPr>
            <p:ph type="body" idx="1"/>
          </p:nvPr>
        </p:nvSpPr>
        <p:spPr/>
        <p:txBody>
          <a:bodyPr/>
          <a:lstStyle/>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6CEF8A5-F6C1-31C7-325A-7B8BB94FF6FA}"/>
              </a:ext>
            </a:extLst>
          </p:cNvPr>
          <p:cNvSpPr>
            <a:spLocks noGrp="1"/>
          </p:cNvSpPr>
          <p:nvPr>
            <p:ph type="sldNum" sz="quarter" idx="10"/>
          </p:nvPr>
        </p:nvSpPr>
        <p:spPr/>
        <p:txBody>
          <a:bodyPr/>
          <a:lstStyle/>
          <a:p>
            <a:fld id="{C688C91B-C950-8147-86C7-C3239F97F7B4}" type="slidenum">
              <a:rPr lang="en-US" smtClean="0"/>
              <a:t>41</a:t>
            </a:fld>
            <a:endParaRPr lang="en-US"/>
          </a:p>
        </p:txBody>
      </p:sp>
    </p:spTree>
    <p:extLst>
      <p:ext uri="{BB962C8B-B14F-4D97-AF65-F5344CB8AC3E}">
        <p14:creationId xmlns:p14="http://schemas.microsoft.com/office/powerpoint/2010/main" val="3163317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DA524-B8D7-200C-0706-162CD1921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F0F5F-A5F6-95F9-E9C1-FBB11C8BF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82175-1426-6CE6-EE4C-285874B641B6}"/>
              </a:ext>
            </a:extLst>
          </p:cNvPr>
          <p:cNvSpPr>
            <a:spLocks noGrp="1"/>
          </p:cNvSpPr>
          <p:nvPr>
            <p:ph type="body" idx="1"/>
          </p:nvPr>
        </p:nvSpPr>
        <p:spPr/>
        <p:txBody>
          <a:bodyPr/>
          <a:lstStyle/>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3917D7C-1F66-EBDF-9109-B84A2AA79D60}"/>
              </a:ext>
            </a:extLst>
          </p:cNvPr>
          <p:cNvSpPr>
            <a:spLocks noGrp="1"/>
          </p:cNvSpPr>
          <p:nvPr>
            <p:ph type="sldNum" sz="quarter" idx="10"/>
          </p:nvPr>
        </p:nvSpPr>
        <p:spPr/>
        <p:txBody>
          <a:bodyPr/>
          <a:lstStyle/>
          <a:p>
            <a:fld id="{C688C91B-C950-8147-86C7-C3239F97F7B4}" type="slidenum">
              <a:rPr lang="en-US" smtClean="0"/>
              <a:t>42</a:t>
            </a:fld>
            <a:endParaRPr lang="en-US"/>
          </a:p>
        </p:txBody>
      </p:sp>
    </p:spTree>
    <p:extLst>
      <p:ext uri="{BB962C8B-B14F-4D97-AF65-F5344CB8AC3E}">
        <p14:creationId xmlns:p14="http://schemas.microsoft.com/office/powerpoint/2010/main" val="211370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8011-1E6E-20E2-AD2D-0A5C4D452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1BB82-23E2-1BCE-157A-2D54AA3BF9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D3A56-51CD-86C6-4A0C-F8398B8A7413}"/>
              </a:ext>
            </a:extLst>
          </p:cNvPr>
          <p:cNvSpPr>
            <a:spLocks noGrp="1"/>
          </p:cNvSpPr>
          <p:nvPr>
            <p:ph type="body" idx="1"/>
          </p:nvPr>
        </p:nvSpPr>
        <p:spPr/>
        <p:txBody>
          <a:bodyPr/>
          <a:lstStyle/>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BB7A757-BE28-E86B-7CE7-B78F5CE71A29}"/>
              </a:ext>
            </a:extLst>
          </p:cNvPr>
          <p:cNvSpPr>
            <a:spLocks noGrp="1"/>
          </p:cNvSpPr>
          <p:nvPr>
            <p:ph type="sldNum" sz="quarter" idx="10"/>
          </p:nvPr>
        </p:nvSpPr>
        <p:spPr/>
        <p:txBody>
          <a:bodyPr/>
          <a:lstStyle/>
          <a:p>
            <a:fld id="{C688C91B-C950-8147-86C7-C3239F97F7B4}" type="slidenum">
              <a:rPr lang="en-US" smtClean="0"/>
              <a:t>43</a:t>
            </a:fld>
            <a:endParaRPr lang="en-US"/>
          </a:p>
        </p:txBody>
      </p:sp>
    </p:spTree>
    <p:extLst>
      <p:ext uri="{BB962C8B-B14F-4D97-AF65-F5344CB8AC3E}">
        <p14:creationId xmlns:p14="http://schemas.microsoft.com/office/powerpoint/2010/main" val="3847690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E4ED0-293D-CA12-2362-2EC5BB87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67E098-1056-235C-E52A-CC55F4000F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80E8E-2328-091D-B928-B9C485FC7FCE}"/>
              </a:ext>
            </a:extLst>
          </p:cNvPr>
          <p:cNvSpPr>
            <a:spLocks noGrp="1"/>
          </p:cNvSpPr>
          <p:nvPr>
            <p:ph type="body" idx="1"/>
          </p:nvPr>
        </p:nvSpPr>
        <p:spPr/>
        <p:txBody>
          <a:bodyPr/>
          <a:lstStyle/>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5C23828-0377-1AF6-C287-45B2FAD66FCF}"/>
              </a:ext>
            </a:extLst>
          </p:cNvPr>
          <p:cNvSpPr>
            <a:spLocks noGrp="1"/>
          </p:cNvSpPr>
          <p:nvPr>
            <p:ph type="sldNum" sz="quarter" idx="10"/>
          </p:nvPr>
        </p:nvSpPr>
        <p:spPr/>
        <p:txBody>
          <a:bodyPr/>
          <a:lstStyle/>
          <a:p>
            <a:fld id="{C688C91B-C950-8147-86C7-C3239F97F7B4}" type="slidenum">
              <a:rPr lang="en-US" smtClean="0"/>
              <a:t>44</a:t>
            </a:fld>
            <a:endParaRPr lang="en-US"/>
          </a:p>
        </p:txBody>
      </p:sp>
    </p:spTree>
    <p:extLst>
      <p:ext uri="{BB962C8B-B14F-4D97-AF65-F5344CB8AC3E}">
        <p14:creationId xmlns:p14="http://schemas.microsoft.com/office/powerpoint/2010/main" val="1422343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01605-CEBE-9E4E-96AF-B6468F73C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71667-DB42-BB94-6C7E-25AED0216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9E0E7-6B12-40F4-17C3-5674FD7CEAA8}"/>
              </a:ext>
            </a:extLst>
          </p:cNvPr>
          <p:cNvSpPr>
            <a:spLocks noGrp="1"/>
          </p:cNvSpPr>
          <p:nvPr>
            <p:ph type="body" idx="1"/>
          </p:nvPr>
        </p:nvSpPr>
        <p:spPr/>
        <p:txBody>
          <a:bodyPr/>
          <a:lstStyle/>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980AB53-DE5F-559E-88BD-07D3338B774B}"/>
              </a:ext>
            </a:extLst>
          </p:cNvPr>
          <p:cNvSpPr>
            <a:spLocks noGrp="1"/>
          </p:cNvSpPr>
          <p:nvPr>
            <p:ph type="sldNum" sz="quarter" idx="10"/>
          </p:nvPr>
        </p:nvSpPr>
        <p:spPr/>
        <p:txBody>
          <a:bodyPr/>
          <a:lstStyle/>
          <a:p>
            <a:fld id="{C688C91B-C950-8147-86C7-C3239F97F7B4}" type="slidenum">
              <a:rPr lang="en-US" smtClean="0"/>
              <a:t>45</a:t>
            </a:fld>
            <a:endParaRPr lang="en-US"/>
          </a:p>
        </p:txBody>
      </p:sp>
    </p:spTree>
    <p:extLst>
      <p:ext uri="{BB962C8B-B14F-4D97-AF65-F5344CB8AC3E}">
        <p14:creationId xmlns:p14="http://schemas.microsoft.com/office/powerpoint/2010/main" val="1122970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AB4B9-94F5-9B4A-E443-3AE70C0D4E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897EC-B5EE-0468-C85D-CE1EB9B2AA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91298-BDDB-98FA-FB77-3D0C9E6AD0BC}"/>
              </a:ext>
            </a:extLst>
          </p:cNvPr>
          <p:cNvSpPr>
            <a:spLocks noGrp="1"/>
          </p:cNvSpPr>
          <p:nvPr>
            <p:ph type="body" idx="1"/>
          </p:nvPr>
        </p:nvSpPr>
        <p:spPr/>
        <p:txBody>
          <a:bodyPr/>
          <a:lstStyle/>
          <a:p>
            <a:pPr marL="0" marR="0" algn="r" rtl="1">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B918F71-1374-B42D-A018-9E95DD6EBA94}"/>
              </a:ext>
            </a:extLst>
          </p:cNvPr>
          <p:cNvSpPr>
            <a:spLocks noGrp="1"/>
          </p:cNvSpPr>
          <p:nvPr>
            <p:ph type="sldNum" sz="quarter" idx="10"/>
          </p:nvPr>
        </p:nvSpPr>
        <p:spPr/>
        <p:txBody>
          <a:bodyPr/>
          <a:lstStyle/>
          <a:p>
            <a:fld id="{C688C91B-C950-8147-86C7-C3239F97F7B4}" type="slidenum">
              <a:rPr lang="en-US" smtClean="0"/>
              <a:t>46</a:t>
            </a:fld>
            <a:endParaRPr lang="en-US"/>
          </a:p>
        </p:txBody>
      </p:sp>
    </p:spTree>
    <p:extLst>
      <p:ext uri="{BB962C8B-B14F-4D97-AF65-F5344CB8AC3E}">
        <p14:creationId xmlns:p14="http://schemas.microsoft.com/office/powerpoint/2010/main" val="159288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אופן הפעולה – </a:t>
            </a:r>
            <a:br>
              <a:rPr lang="en-US" dirty="0"/>
            </a:br>
            <a:r>
              <a:rPr lang="he-IL" dirty="0"/>
              <a:t>מתח גבוה בחלק עליון, מתח נמוך בחלק התחתון</a:t>
            </a:r>
            <a:br>
              <a:rPr lang="en-US" dirty="0"/>
            </a:br>
            <a:r>
              <a:rPr lang="he-IL" dirty="0"/>
              <a:t>ולהפך לסירוגין – ככה הדרייברים פותחים וסוגרים את הטרנזיסטורים בהתאם.</a:t>
            </a:r>
            <a:endParaRPr lang="en-US" dirty="0"/>
          </a:p>
        </p:txBody>
      </p:sp>
      <p:sp>
        <p:nvSpPr>
          <p:cNvPr id="4" name="Slide Number Placeholder 3"/>
          <p:cNvSpPr>
            <a:spLocks noGrp="1"/>
          </p:cNvSpPr>
          <p:nvPr>
            <p:ph type="sldNum" sz="quarter" idx="5"/>
          </p:nvPr>
        </p:nvSpPr>
        <p:spPr/>
        <p:txBody>
          <a:bodyPr/>
          <a:lstStyle/>
          <a:p>
            <a:fld id="{1E1E9D56-DE2D-CA46-A892-383C68F8E803}" type="slidenum">
              <a:rPr lang="en-US" smtClean="0"/>
              <a:t>5</a:t>
            </a:fld>
            <a:endParaRPr lang="en-US"/>
          </a:p>
        </p:txBody>
      </p:sp>
    </p:spTree>
    <p:extLst>
      <p:ext uri="{BB962C8B-B14F-4D97-AF65-F5344CB8AC3E}">
        <p14:creationId xmlns:p14="http://schemas.microsoft.com/office/powerpoint/2010/main" val="2303920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קצת על מבנה הדרייבר.</a:t>
            </a:r>
          </a:p>
          <a:p>
            <a:pPr algn="r" rtl="1"/>
            <a:r>
              <a:rPr lang="he-IL" dirty="0"/>
              <a:t>סיגנלים לבקרה, מוכנות\תקלה</a:t>
            </a:r>
            <a:br>
              <a:rPr lang="en-US" dirty="0"/>
            </a:br>
            <a:r>
              <a:rPr lang="he-IL" dirty="0"/>
              <a:t>מתחים גבוה\נמוך</a:t>
            </a:r>
          </a:p>
          <a:p>
            <a:pPr algn="r" rtl="1"/>
            <a:r>
              <a:rPr lang="he-IL" dirty="0"/>
              <a:t>הגנות מתחים\זרמים גבוהים</a:t>
            </a:r>
          </a:p>
        </p:txBody>
      </p:sp>
      <p:sp>
        <p:nvSpPr>
          <p:cNvPr id="4" name="Slide Number Placeholder 3"/>
          <p:cNvSpPr>
            <a:spLocks noGrp="1"/>
          </p:cNvSpPr>
          <p:nvPr>
            <p:ph type="sldNum" sz="quarter" idx="5"/>
          </p:nvPr>
        </p:nvSpPr>
        <p:spPr/>
        <p:txBody>
          <a:bodyPr/>
          <a:lstStyle/>
          <a:p>
            <a:fld id="{1E1E9D56-DE2D-CA46-A892-383C68F8E803}" type="slidenum">
              <a:rPr lang="en-US" smtClean="0"/>
              <a:t>6</a:t>
            </a:fld>
            <a:endParaRPr lang="en-US"/>
          </a:p>
        </p:txBody>
      </p:sp>
    </p:spTree>
    <p:extLst>
      <p:ext uri="{BB962C8B-B14F-4D97-AF65-F5344CB8AC3E}">
        <p14:creationId xmlns:p14="http://schemas.microsoft.com/office/powerpoint/2010/main" val="4016179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BB058-A531-C77E-8C28-47BB536B8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5C6E0-CDD7-C586-C4A0-D9F66C3CB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EABFF-A826-E07F-2EB2-2D80AA7F7AF2}"/>
              </a:ext>
            </a:extLst>
          </p:cNvPr>
          <p:cNvSpPr>
            <a:spLocks noGrp="1"/>
          </p:cNvSpPr>
          <p:nvPr>
            <p:ph type="body" idx="1"/>
          </p:nvPr>
        </p:nvSpPr>
        <p:spPr/>
        <p:txBody>
          <a:bodyPr/>
          <a:lstStyle/>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בדיקת מספר טרנזיסטורים בוצעה כדי לוודא את הגמישות של הכרטיס. </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בוצעו ניסויים מבוקרים עם שלושה סוגים שונים של </a:t>
            </a:r>
            <a:r>
              <a:rPr lang="he-IL" sz="1800" kern="100" dirty="0" err="1">
                <a:effectLst/>
                <a:latin typeface="Aptos" panose="020B0004020202020204" pitchFamily="34" charset="0"/>
                <a:ea typeface="Aptos" panose="020B0004020202020204" pitchFamily="34" charset="0"/>
                <a:cs typeface="Arial" panose="020B0604020202020204" pitchFamily="34" charset="0"/>
              </a:rPr>
              <a:t>טרנזיסטורי</a:t>
            </a:r>
            <a:r>
              <a:rPr lang="he-IL" sz="1800" kern="100" dirty="0">
                <a:effectLst/>
                <a:latin typeface="Aptos" panose="020B0004020202020204" pitchFamily="34" charset="0"/>
                <a:ea typeface="Aptos" panose="020B0004020202020204" pitchFamily="34" charset="0"/>
                <a:cs typeface="Arial" panose="020B0604020202020204" pitchFamily="34" charset="0"/>
              </a:rPr>
              <a:t> הספק — תוך שמירה על אותו כרטיס ואותה תצורת בדיקה.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IGBT (IKW40N120H3)</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מיועד למתח וזרם גבוה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קצב מיתוג איטי יחסית, מתאים לעבודה עד ~20 קילו</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זמן מת</a:t>
            </a:r>
            <a:r>
              <a:rPr lang="he-IL" sz="1800" kern="100" dirty="0">
                <a:effectLst/>
                <a:latin typeface="Arial" panose="020B0604020202020204" pitchFamily="34" charset="0"/>
                <a:ea typeface="Aptos" panose="020B0004020202020204" pitchFamily="34" charset="0"/>
                <a:cs typeface="Arial" panose="020B0604020202020204" pitchFamily="34" charset="0"/>
              </a:rPr>
              <a:t> נדיב יחסית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err="1">
                <a:effectLst/>
                <a:latin typeface="Aptos" panose="020B0004020202020204" pitchFamily="34" charset="0"/>
                <a:ea typeface="Aptos" panose="020B0004020202020204" pitchFamily="34" charset="0"/>
                <a:cs typeface="Arial" panose="020B0604020202020204" pitchFamily="34" charset="0"/>
              </a:rPr>
              <a:t>CoolSiC</a:t>
            </a:r>
            <a:r>
              <a:rPr lang="en-US" sz="1800" kern="100" dirty="0">
                <a:effectLst/>
                <a:latin typeface="Aptos" panose="020B0004020202020204" pitchFamily="34" charset="0"/>
                <a:ea typeface="Aptos" panose="020B0004020202020204" pitchFamily="34" charset="0"/>
                <a:cs typeface="Arial" panose="020B0604020202020204" pitchFamily="34" charset="0"/>
              </a:rPr>
              <a:t> (IMW120R045M1)</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טרנזיסטור</a:t>
            </a:r>
            <a:r>
              <a:rPr lang="en-US" sz="1800" kern="100" dirty="0" err="1">
                <a:effectLst/>
                <a:latin typeface="Aptos" panose="020B0004020202020204" pitchFamily="34" charset="0"/>
                <a:ea typeface="Aptos" panose="020B0004020202020204" pitchFamily="34" charset="0"/>
                <a:cs typeface="Arial" panose="020B0604020202020204" pitchFamily="34" charset="0"/>
              </a:rPr>
              <a:t>SiC</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מהיר מיתוג (סיליקון-</a:t>
            </a:r>
            <a:r>
              <a:rPr lang="he-IL" sz="1800" kern="100" dirty="0" err="1">
                <a:effectLst/>
                <a:latin typeface="Arial" panose="020B0604020202020204" pitchFamily="34" charset="0"/>
                <a:ea typeface="Aptos" panose="020B0004020202020204" pitchFamily="34" charset="0"/>
                <a:cs typeface="Arial" panose="020B0604020202020204" pitchFamily="34" charset="0"/>
              </a:rPr>
              <a:t>קרבייד</a:t>
            </a:r>
            <a:r>
              <a:rPr lang="he-IL" sz="1800" kern="100" dirty="0">
                <a:effectLst/>
                <a:latin typeface="Arial" panose="020B0604020202020204" pitchFamily="34" charset="0"/>
                <a:ea typeface="Aptos" panose="020B0004020202020204" pitchFamily="34" charset="0"/>
                <a:cs typeface="Arial" panose="020B0604020202020204" pitchFamily="34" charset="0"/>
              </a:rPr>
              <a:t> במקום הסיליקון הטיפוסי – </a:t>
            </a:r>
            <a:r>
              <a:rPr lang="en-US" sz="1800" kern="100" dirty="0">
                <a:effectLst/>
                <a:latin typeface="Arial" panose="020B0604020202020204" pitchFamily="34" charset="0"/>
                <a:ea typeface="Aptos" panose="020B0004020202020204" pitchFamily="34" charset="0"/>
                <a:cs typeface="Arial" panose="020B0604020202020204" pitchFamily="34" charset="0"/>
              </a:rPr>
              <a:t>power transistor</a:t>
            </a:r>
            <a:r>
              <a:rPr lang="he-IL" sz="1800" kern="100" dirty="0">
                <a:effectLst/>
                <a:latin typeface="Arial" panose="020B06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הפסדים נמוכים, מתאים לתדרי מיתוג גבוהים, עמידות טובה בחום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דורש פריסת </a:t>
            </a:r>
            <a:r>
              <a:rPr lang="en-US" sz="1800" kern="100" dirty="0">
                <a:effectLst/>
                <a:latin typeface="Aptos" panose="020B0004020202020204" pitchFamily="34" charset="0"/>
                <a:ea typeface="Aptos" panose="020B0004020202020204" pitchFamily="34" charset="0"/>
                <a:cs typeface="Arial" panose="020B0604020202020204" pitchFamily="34" charset="0"/>
              </a:rPr>
              <a:t>PCB</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מוקפדת, כנראה "נהנה" מהוספת </a:t>
            </a:r>
            <a:r>
              <a:rPr lang="en-US" sz="1800" kern="100" dirty="0">
                <a:effectLst/>
                <a:latin typeface="Aptos" panose="020B0004020202020204" pitchFamily="34" charset="0"/>
                <a:ea typeface="Aptos" panose="020B0004020202020204" pitchFamily="34" charset="0"/>
                <a:cs typeface="Arial" panose="020B0604020202020204" pitchFamily="34" charset="0"/>
              </a:rPr>
              <a:t>gate clamping</a:t>
            </a:r>
          </a:p>
          <a:p>
            <a:pPr marL="0" marR="0" algn="r" rtl="1">
              <a:lnSpc>
                <a:spcPct val="115000"/>
              </a:lnSpc>
              <a:spcAft>
                <a:spcPts val="800"/>
              </a:spcAft>
              <a:buNone/>
            </a:pPr>
            <a:r>
              <a:rPr lang="en-US" sz="1800" kern="100" dirty="0" err="1">
                <a:effectLst/>
                <a:latin typeface="Aptos" panose="020B0004020202020204" pitchFamily="34" charset="0"/>
                <a:ea typeface="Aptos" panose="020B0004020202020204" pitchFamily="34" charset="0"/>
                <a:cs typeface="Arial" panose="020B0604020202020204" pitchFamily="34" charset="0"/>
              </a:rPr>
              <a:t>USiC</a:t>
            </a:r>
            <a:r>
              <a:rPr lang="en-US" sz="1800" kern="100" dirty="0">
                <a:effectLst/>
                <a:latin typeface="Aptos" panose="020B0004020202020204" pitchFamily="34" charset="0"/>
                <a:ea typeface="Aptos" panose="020B0004020202020204" pitchFamily="34" charset="0"/>
                <a:cs typeface="Arial" panose="020B0604020202020204" pitchFamily="34" charset="0"/>
              </a:rPr>
              <a:t> (UJ4C075018K3S)</a:t>
            </a: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גם כן </a:t>
            </a:r>
            <a:r>
              <a:rPr lang="en-US" sz="1800" kern="100" dirty="0" err="1">
                <a:effectLst/>
                <a:latin typeface="Aptos" panose="020B0004020202020204" pitchFamily="34" charset="0"/>
                <a:ea typeface="Aptos" panose="020B0004020202020204" pitchFamily="34" charset="0"/>
                <a:cs typeface="Arial" panose="020B0604020202020204" pitchFamily="34" charset="0"/>
              </a:rPr>
              <a:t>SiC</a:t>
            </a:r>
            <a:r>
              <a:rPr lang="he-IL" sz="1800" kern="100" dirty="0">
                <a:effectLst/>
                <a:latin typeface="Aptos" panose="020B0004020202020204" pitchFamily="34" charset="0"/>
                <a:ea typeface="Aptos" panose="020B0004020202020204" pitchFamily="34" charset="0"/>
                <a:cs typeface="Arial" panose="020B0604020202020204" pitchFamily="34" charset="0"/>
              </a:rPr>
              <a:t>, מותאם למיתוג מהיר מאוד והפסדי הולכה נמוכים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ערך</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Rds</a:t>
            </a:r>
            <a:r>
              <a:rPr lang="en-US" sz="1800" kern="100" dirty="0">
                <a:effectLst/>
                <a:latin typeface="Aptos" panose="020B0004020202020204" pitchFamily="34" charset="0"/>
                <a:ea typeface="Aptos" panose="020B0004020202020204" pitchFamily="34" charset="0"/>
                <a:cs typeface="Arial" panose="020B0604020202020204" pitchFamily="34" charset="0"/>
              </a:rPr>
              <a:t>(on)</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נמוך יותר אך מתאים למתח נמוך יותר (750 </a:t>
            </a:r>
            <a:r>
              <a:rPr lang="en-US" sz="1800" kern="100" dirty="0">
                <a:effectLst/>
                <a:latin typeface="Aptos" panose="020B0004020202020204" pitchFamily="34" charset="0"/>
                <a:ea typeface="Aptos" panose="020B0004020202020204" pitchFamily="34" charset="0"/>
                <a:cs typeface="Arial" panose="020B0604020202020204" pitchFamily="34" charset="0"/>
              </a:rPr>
              <a:t>V</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מתנהג באופן מעט שונה מבחינת סף הפעלה (חצי וולט יותר..)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תאימות מכנית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שלושת הרכיבים מגיעים במארז </a:t>
            </a:r>
            <a:r>
              <a:rPr lang="en-US" sz="1800" kern="100" dirty="0">
                <a:effectLst/>
                <a:latin typeface="Aptos" panose="020B0004020202020204" pitchFamily="34" charset="0"/>
                <a:ea typeface="Aptos" panose="020B0004020202020204" pitchFamily="34" charset="0"/>
                <a:cs typeface="Arial" panose="020B0604020202020204" pitchFamily="34" charset="0"/>
              </a:rPr>
              <a:t>TO-247</a:t>
            </a:r>
            <a:r>
              <a:rPr lang="he-IL" sz="1800" kern="100" dirty="0">
                <a:effectLst/>
                <a:latin typeface="Aptos" panose="020B0004020202020204" pitchFamily="34" charset="0"/>
                <a:ea typeface="Aptos" panose="020B0004020202020204" pitchFamily="34" charset="0"/>
                <a:cs typeface="Arial" panose="020B0604020202020204" pitchFamily="34" charset="0"/>
              </a:rPr>
              <a:t>, מה שמפשט את ההרכבה על הכרטיס בעזרת ברגים או מתאמים ייעודיים.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תוצאה: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הדרייבר הצליח להפעיל את שלושת הסוגים בהצלחה, לאחר התאמות של מתחי שער וזמן מת</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ברמת מיקרו-שניות. נרחיב על כך בחלק תוצאות הבדיקה.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B9BBD63-47C5-63D0-C9B3-1FA9A5E755EB}"/>
              </a:ext>
            </a:extLst>
          </p:cNvPr>
          <p:cNvSpPr>
            <a:spLocks noGrp="1"/>
          </p:cNvSpPr>
          <p:nvPr>
            <p:ph type="sldNum" sz="quarter" idx="10"/>
          </p:nvPr>
        </p:nvSpPr>
        <p:spPr/>
        <p:txBody>
          <a:bodyPr/>
          <a:lstStyle/>
          <a:p>
            <a:fld id="{C688C91B-C950-8147-86C7-C3239F97F7B4}" type="slidenum">
              <a:rPr lang="en-US" smtClean="0"/>
              <a:t>7</a:t>
            </a:fld>
            <a:endParaRPr lang="en-US"/>
          </a:p>
        </p:txBody>
      </p:sp>
    </p:spTree>
    <p:extLst>
      <p:ext uri="{BB962C8B-B14F-4D97-AF65-F5344CB8AC3E}">
        <p14:creationId xmlns:p14="http://schemas.microsoft.com/office/powerpoint/2010/main" val="21839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לפני שנצלול </a:t>
            </a:r>
            <a:r>
              <a:rPr lang="he-IL" dirty="0" err="1"/>
              <a:t>לסקרית</a:t>
            </a:r>
            <a:r>
              <a:rPr lang="he-IL" dirty="0"/>
              <a:t> שלבי הפרויקט והבדיקות רגע של סגירת מעגל על האף-</a:t>
            </a:r>
            <a:r>
              <a:rPr lang="he-IL" dirty="0" err="1"/>
              <a:t>ברידג</a:t>
            </a:r>
            <a:r>
              <a:rPr lang="he-IL" dirty="0"/>
              <a:t>'.</a:t>
            </a:r>
            <a:endParaRPr lang="en-US" dirty="0"/>
          </a:p>
        </p:txBody>
      </p:sp>
      <p:sp>
        <p:nvSpPr>
          <p:cNvPr id="4" name="Slide Number Placeholder 3"/>
          <p:cNvSpPr>
            <a:spLocks noGrp="1"/>
          </p:cNvSpPr>
          <p:nvPr>
            <p:ph type="sldNum" sz="quarter" idx="5"/>
          </p:nvPr>
        </p:nvSpPr>
        <p:spPr/>
        <p:txBody>
          <a:bodyPr/>
          <a:lstStyle/>
          <a:p>
            <a:fld id="{1E1E9D56-DE2D-CA46-A892-383C68F8E803}" type="slidenum">
              <a:rPr lang="en-US" smtClean="0"/>
              <a:t>8</a:t>
            </a:fld>
            <a:endParaRPr lang="en-US"/>
          </a:p>
        </p:txBody>
      </p:sp>
    </p:spTree>
    <p:extLst>
      <p:ext uri="{BB962C8B-B14F-4D97-AF65-F5344CB8AC3E}">
        <p14:creationId xmlns:p14="http://schemas.microsoft.com/office/powerpoint/2010/main" val="361316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PWM</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מהמיקרו-</a:t>
            </a:r>
            <a:r>
              <a:rPr lang="he-IL" sz="1800" kern="100" dirty="0" err="1">
                <a:effectLst/>
                <a:latin typeface="Arial" panose="020B0604020202020204" pitchFamily="34" charset="0"/>
                <a:ea typeface="Aptos" panose="020B0004020202020204" pitchFamily="34" charset="0"/>
                <a:cs typeface="Arial" panose="020B0604020202020204" pitchFamily="34" charset="0"/>
              </a:rPr>
              <a:t>קונטרולר</a:t>
            </a:r>
            <a:r>
              <a:rPr lang="he-IL" sz="1800" kern="100" dirty="0">
                <a:effectLst/>
                <a:latin typeface="Arial" panose="020B0604020202020204" pitchFamily="34" charset="0"/>
                <a:ea typeface="Aptos" panose="020B0004020202020204" pitchFamily="34" charset="0"/>
                <a:cs typeface="Arial" panose="020B0604020202020204" pitchFamily="34" charset="0"/>
              </a:rPr>
              <a:t> לצורך יצירת אותות לשערי הטרנזיסטורים, כולל זמן מת שנדרש כדי למנוע מצב שבו שני הטרנזיסטורים מוליכים בו-זמנית. </a:t>
            </a:r>
            <a:br>
              <a:rPr lang="en-US" sz="1800" kern="100" dirty="0">
                <a:effectLst/>
                <a:latin typeface="Arial" panose="020B0604020202020204" pitchFamily="34" charset="0"/>
                <a:ea typeface="Aptos" panose="020B0004020202020204" pitchFamily="34" charset="0"/>
                <a:cs typeface="Arial" panose="020B0604020202020204" pitchFamily="34" charset="0"/>
              </a:rPr>
            </a:br>
            <a:r>
              <a:rPr lang="he-IL" sz="1800" kern="100" dirty="0">
                <a:effectLst/>
                <a:latin typeface="Arial" panose="020B0604020202020204" pitchFamily="34" charset="0"/>
                <a:ea typeface="Aptos" panose="020B0004020202020204" pitchFamily="34" charset="0"/>
                <a:cs typeface="Arial" panose="020B0604020202020204" pitchFamily="34" charset="0"/>
              </a:rPr>
              <a:t>תופעה שעלולה לגרום לקצר חמור.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חיבורים מה-</a:t>
            </a:r>
            <a:r>
              <a:rPr lang="en-US" sz="1800" kern="100" dirty="0">
                <a:effectLst/>
                <a:latin typeface="Aptos" panose="020B0004020202020204" pitchFamily="34" charset="0"/>
                <a:ea typeface="Aptos" panose="020B0004020202020204" pitchFamily="34" charset="0"/>
                <a:cs typeface="Arial" panose="020B0604020202020204" pitchFamily="34" charset="0"/>
              </a:rPr>
              <a:t>Arduino</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לכרטיס, להזנת אותות הדרייבר ולחיבורי ספקי הכוח (עדיין ללא מתח גבוה).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אימות זרימת האותות מה-</a:t>
            </a:r>
            <a:r>
              <a:rPr lang="en-US" sz="1800" kern="100" dirty="0">
                <a:effectLst/>
                <a:latin typeface="Aptos" panose="020B0004020202020204" pitchFamily="34" charset="0"/>
                <a:ea typeface="Aptos" panose="020B0004020202020204" pitchFamily="34" charset="0"/>
                <a:cs typeface="Arial" panose="020B0604020202020204" pitchFamily="34" charset="0"/>
              </a:rPr>
              <a:t>Arduino</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אל </a:t>
            </a:r>
            <a:r>
              <a:rPr lang="he-IL" sz="1800" kern="100" dirty="0" err="1">
                <a:effectLst/>
                <a:latin typeface="Arial" panose="020B0604020202020204" pitchFamily="34" charset="0"/>
                <a:ea typeface="Aptos" panose="020B0004020202020204" pitchFamily="34" charset="0"/>
                <a:cs typeface="Arial" panose="020B0604020202020204" pitchFamily="34" charset="0"/>
              </a:rPr>
              <a:t>דרייברי</a:t>
            </a:r>
            <a:r>
              <a:rPr lang="he-IL" sz="1800" kern="100" dirty="0">
                <a:effectLst/>
                <a:latin typeface="Arial" panose="020B0604020202020204" pitchFamily="34" charset="0"/>
                <a:ea typeface="Aptos" panose="020B0004020202020204" pitchFamily="34" charset="0"/>
                <a:cs typeface="Arial" panose="020B0604020202020204" pitchFamily="34" charset="0"/>
              </a:rPr>
              <a:t> השערים ולבסוף אל שערי הטרנזיסטורים, תוך בדיקה שלא קיימות שגיאות (</a:t>
            </a:r>
            <a:r>
              <a:rPr lang="en-US" sz="1800" kern="100" dirty="0">
                <a:effectLst/>
                <a:latin typeface="Aptos" panose="020B0004020202020204" pitchFamily="34" charset="0"/>
                <a:ea typeface="Aptos" panose="020B0004020202020204" pitchFamily="34" charset="0"/>
                <a:cs typeface="Arial" panose="020B0604020202020204" pitchFamily="34" charset="0"/>
              </a:rPr>
              <a:t>Vg</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נוצר בהצלחה)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חיבור ספק כוח </a:t>
            </a:r>
            <a:r>
              <a:rPr lang="en-US" sz="1800" kern="100" dirty="0">
                <a:effectLst/>
                <a:latin typeface="Aptos" panose="020B0004020202020204" pitchFamily="34" charset="0"/>
                <a:ea typeface="Aptos" panose="020B0004020202020204" pitchFamily="34" charset="0"/>
                <a:cs typeface="Arial" panose="020B0604020202020204" pitchFamily="34" charset="0"/>
              </a:rPr>
              <a:t>DC</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במתח גבוה, להזנת מתח בין </a:t>
            </a:r>
            <a:r>
              <a:rPr lang="he-IL" sz="1800" kern="100" dirty="0" err="1">
                <a:effectLst/>
                <a:latin typeface="Arial" panose="020B0604020202020204" pitchFamily="34" charset="0"/>
                <a:ea typeface="Aptos" panose="020B0004020202020204" pitchFamily="34" charset="0"/>
                <a:cs typeface="Arial" panose="020B0604020202020204" pitchFamily="34" charset="0"/>
              </a:rPr>
              <a:t>הקולקטור-לאמיטר</a:t>
            </a:r>
            <a:r>
              <a:rPr lang="he-IL" sz="1800" kern="100" dirty="0">
                <a:effectLst/>
                <a:latin typeface="Arial" panose="020B0604020202020204" pitchFamily="34" charset="0"/>
                <a:ea typeface="Aptos" panose="020B0004020202020204" pitchFamily="34" charset="0"/>
                <a:cs typeface="Arial" panose="020B0604020202020204" pitchFamily="34" charset="0"/>
              </a:rPr>
              <a:t> של הטרנזיסטורים (</a:t>
            </a:r>
            <a:r>
              <a:rPr lang="en-US" sz="1800" kern="100" dirty="0" err="1">
                <a:effectLst/>
                <a:latin typeface="Aptos" panose="020B0004020202020204" pitchFamily="34" charset="0"/>
                <a:ea typeface="Aptos" panose="020B0004020202020204" pitchFamily="34" charset="0"/>
                <a:cs typeface="Arial" panose="020B0604020202020204" pitchFamily="34" charset="0"/>
              </a:rPr>
              <a:t>Vce</a:t>
            </a:r>
            <a:r>
              <a:rPr lang="he-IL" sz="1800" kern="100" dirty="0">
                <a:effectLst/>
                <a:latin typeface="Aptos" panose="020B0004020202020204" pitchFamily="34" charset="0"/>
                <a:ea typeface="Aptos" panose="020B0004020202020204" pitchFamily="34" charset="0"/>
                <a:cs typeface="Arial" panose="020B0604020202020204" pitchFamily="34" charset="0"/>
              </a:rPr>
              <a:t>), תוך שימוש בשני נגדים המאפשרים זרימת זרם.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שימוש </a:t>
            </a:r>
            <a:r>
              <a:rPr lang="he-IL" sz="1800" kern="100" dirty="0" err="1">
                <a:effectLst/>
                <a:latin typeface="Aptos" panose="020B0004020202020204" pitchFamily="34" charset="0"/>
                <a:ea typeface="Aptos" panose="020B0004020202020204" pitchFamily="34" charset="0"/>
                <a:cs typeface="Arial" panose="020B0604020202020204" pitchFamily="34" charset="0"/>
              </a:rPr>
              <a:t>בטרנזיסטורי</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IGBT</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 המחוברים דרך מחברי בורג (</a:t>
            </a:r>
            <a:r>
              <a:rPr lang="en-US" sz="1800" kern="100" dirty="0">
                <a:effectLst/>
                <a:latin typeface="Aptos" panose="020B0004020202020204" pitchFamily="34" charset="0"/>
                <a:ea typeface="Aptos" panose="020B0004020202020204" pitchFamily="34" charset="0"/>
                <a:cs typeface="Arial" panose="020B0604020202020204" pitchFamily="34" charset="0"/>
              </a:rPr>
              <a:t>Terminal Blocks</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החלפה ל-</a:t>
            </a:r>
            <a:r>
              <a:rPr lang="en-US" sz="1800" kern="100" dirty="0" err="1">
                <a:effectLst/>
                <a:latin typeface="Aptos" panose="020B0004020202020204" pitchFamily="34" charset="0"/>
                <a:ea typeface="Aptos" panose="020B0004020202020204" pitchFamily="34" charset="0"/>
                <a:cs typeface="Arial" panose="020B0604020202020204" pitchFamily="34" charset="0"/>
              </a:rPr>
              <a:t>CoolSiC</a:t>
            </a:r>
            <a:r>
              <a:rPr lang="en-US" sz="1800" kern="100" dirty="0">
                <a:effectLst/>
                <a:latin typeface="Aptos" panose="020B0004020202020204" pitchFamily="34" charset="0"/>
                <a:ea typeface="Aptos" panose="020B0004020202020204" pitchFamily="34" charset="0"/>
                <a:cs typeface="Arial" panose="020B0604020202020204" pitchFamily="34" charset="0"/>
              </a:rPr>
              <a:t> (Infineon)</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ולבסוף החלפה ל-</a:t>
            </a:r>
            <a:r>
              <a:rPr lang="en-US" sz="1800" kern="100" dirty="0" err="1">
                <a:effectLst/>
                <a:latin typeface="Aptos" panose="020B0004020202020204" pitchFamily="34" charset="0"/>
                <a:ea typeface="Aptos" panose="020B0004020202020204" pitchFamily="34" charset="0"/>
                <a:cs typeface="Arial" panose="020B0604020202020204" pitchFamily="34" charset="0"/>
              </a:rPr>
              <a:t>USiC</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200" dirty="0">
              <a:latin typeface="+mn-lt"/>
            </a:endParaRPr>
          </a:p>
        </p:txBody>
      </p:sp>
      <p:sp>
        <p:nvSpPr>
          <p:cNvPr id="4" name="Slide Number Placeholder 3"/>
          <p:cNvSpPr>
            <a:spLocks noGrp="1"/>
          </p:cNvSpPr>
          <p:nvPr>
            <p:ph type="sldNum" sz="quarter" idx="10"/>
          </p:nvPr>
        </p:nvSpPr>
        <p:spPr/>
        <p:txBody>
          <a:bodyPr/>
          <a:lstStyle/>
          <a:p>
            <a:fld id="{C688C91B-C950-8147-86C7-C3239F97F7B4}" type="slidenum">
              <a:rPr lang="en-US" smtClean="0"/>
              <a:t>9</a:t>
            </a:fld>
            <a:endParaRPr lang="en-US"/>
          </a:p>
        </p:txBody>
      </p:sp>
    </p:spTree>
    <p:extLst>
      <p:ext uri="{BB962C8B-B14F-4D97-AF65-F5344CB8AC3E}">
        <p14:creationId xmlns:p14="http://schemas.microsoft.com/office/powerpoint/2010/main" val="192084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917F02-C608-4967-B90E-07830F214F7C}" type="datetime1">
              <a:rPr lang="en-US" smtClean="0"/>
              <a:t>12-May-25</a:t>
            </a:fld>
            <a:endParaRPr lang="en-US"/>
          </a:p>
        </p:txBody>
      </p:sp>
      <p:sp>
        <p:nvSpPr>
          <p:cNvPr id="5" name="Footer Placeholder 4"/>
          <p:cNvSpPr>
            <a:spLocks noGrp="1"/>
          </p:cNvSpPr>
          <p:nvPr>
            <p:ph type="ftr" sz="quarter" idx="11"/>
          </p:nvPr>
        </p:nvSpPr>
        <p:spPr/>
        <p:txBody>
          <a:bodyPr/>
          <a:lstStyle/>
          <a:p>
            <a:r>
              <a:rPr lang="en-US"/>
              <a:t>Technion – PEARL – GENERIC GATE DRIVER</a:t>
            </a:r>
          </a:p>
        </p:txBody>
      </p:sp>
      <p:sp>
        <p:nvSpPr>
          <p:cNvPr id="6" name="Slide Number Placeholder 5"/>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1341484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CA7C1-429C-4768-9F3A-6EA4E78B9B3B}" type="datetime1">
              <a:rPr lang="en-US" smtClean="0"/>
              <a:t>12-May-25</a:t>
            </a:fld>
            <a:endParaRPr lang="en-US"/>
          </a:p>
        </p:txBody>
      </p:sp>
      <p:sp>
        <p:nvSpPr>
          <p:cNvPr id="5" name="Footer Placeholder 4"/>
          <p:cNvSpPr>
            <a:spLocks noGrp="1"/>
          </p:cNvSpPr>
          <p:nvPr>
            <p:ph type="ftr" sz="quarter" idx="11"/>
          </p:nvPr>
        </p:nvSpPr>
        <p:spPr/>
        <p:txBody>
          <a:bodyPr/>
          <a:lstStyle/>
          <a:p>
            <a:r>
              <a:rPr lang="en-US"/>
              <a:t>Technion – PEARL – GENERIC GATE DRIVER</a:t>
            </a:r>
          </a:p>
        </p:txBody>
      </p:sp>
      <p:sp>
        <p:nvSpPr>
          <p:cNvPr id="6" name="Slide Number Placeholder 5"/>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226516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BFA155-BEC6-4956-8642-F44516C4CA51}" type="datetime1">
              <a:rPr lang="en-US" smtClean="0"/>
              <a:t>12-May-25</a:t>
            </a:fld>
            <a:endParaRPr lang="en-US"/>
          </a:p>
        </p:txBody>
      </p:sp>
      <p:sp>
        <p:nvSpPr>
          <p:cNvPr id="5" name="Footer Placeholder 4"/>
          <p:cNvSpPr>
            <a:spLocks noGrp="1"/>
          </p:cNvSpPr>
          <p:nvPr>
            <p:ph type="ftr" sz="quarter" idx="11"/>
          </p:nvPr>
        </p:nvSpPr>
        <p:spPr/>
        <p:txBody>
          <a:bodyPr/>
          <a:lstStyle/>
          <a:p>
            <a:r>
              <a:rPr lang="en-US"/>
              <a:t>Technion – PEARL – GENERIC GATE DRIVER</a:t>
            </a:r>
          </a:p>
        </p:txBody>
      </p:sp>
      <p:sp>
        <p:nvSpPr>
          <p:cNvPr id="6" name="Slide Number Placeholder 5"/>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172128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3E257D-02C6-432E-8D34-5E295B483882}" type="datetime1">
              <a:rPr lang="en-US" smtClean="0"/>
              <a:t>12-May-25</a:t>
            </a:fld>
            <a:endParaRPr lang="en-US"/>
          </a:p>
        </p:txBody>
      </p:sp>
      <p:sp>
        <p:nvSpPr>
          <p:cNvPr id="5" name="Footer Placeholder 4"/>
          <p:cNvSpPr>
            <a:spLocks noGrp="1"/>
          </p:cNvSpPr>
          <p:nvPr>
            <p:ph type="ftr" sz="quarter" idx="11"/>
          </p:nvPr>
        </p:nvSpPr>
        <p:spPr/>
        <p:txBody>
          <a:bodyPr/>
          <a:lstStyle/>
          <a:p>
            <a:r>
              <a:rPr lang="en-US"/>
              <a:t>Technion – PEARL – GENERIC GATE DRIVER</a:t>
            </a:r>
          </a:p>
        </p:txBody>
      </p:sp>
      <p:sp>
        <p:nvSpPr>
          <p:cNvPr id="6" name="Slide Number Placeholder 5"/>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204547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8A76FC-C8A2-4ACA-98CE-CB05469488F7}" type="datetime1">
              <a:rPr lang="en-US" smtClean="0"/>
              <a:t>12-May-25</a:t>
            </a:fld>
            <a:endParaRPr lang="en-US"/>
          </a:p>
        </p:txBody>
      </p:sp>
      <p:sp>
        <p:nvSpPr>
          <p:cNvPr id="5" name="Footer Placeholder 4"/>
          <p:cNvSpPr>
            <a:spLocks noGrp="1"/>
          </p:cNvSpPr>
          <p:nvPr>
            <p:ph type="ftr" sz="quarter" idx="11"/>
          </p:nvPr>
        </p:nvSpPr>
        <p:spPr/>
        <p:txBody>
          <a:bodyPr/>
          <a:lstStyle/>
          <a:p>
            <a:r>
              <a:rPr lang="en-US"/>
              <a:t>Technion – PEARL – GENERIC GATE DRIVER</a:t>
            </a:r>
          </a:p>
        </p:txBody>
      </p:sp>
      <p:sp>
        <p:nvSpPr>
          <p:cNvPr id="6" name="Slide Number Placeholder 5"/>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1329632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905F98-EBCD-4E4D-BA9D-CFFE430A4FD0}" type="datetime1">
              <a:rPr lang="en-US" smtClean="0"/>
              <a:t>12-May-25</a:t>
            </a:fld>
            <a:endParaRPr lang="en-US"/>
          </a:p>
        </p:txBody>
      </p:sp>
      <p:sp>
        <p:nvSpPr>
          <p:cNvPr id="6" name="Footer Placeholder 5"/>
          <p:cNvSpPr>
            <a:spLocks noGrp="1"/>
          </p:cNvSpPr>
          <p:nvPr>
            <p:ph type="ftr" sz="quarter" idx="11"/>
          </p:nvPr>
        </p:nvSpPr>
        <p:spPr/>
        <p:txBody>
          <a:bodyPr/>
          <a:lstStyle/>
          <a:p>
            <a:r>
              <a:rPr lang="en-US"/>
              <a:t>Technion – PEARL – GENERIC GATE DRIVER</a:t>
            </a:r>
          </a:p>
        </p:txBody>
      </p:sp>
      <p:sp>
        <p:nvSpPr>
          <p:cNvPr id="7" name="Slide Number Placeholder 6"/>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41696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937FBF-DA9D-40E6-9523-15C0275A3DA5}" type="datetime1">
              <a:rPr lang="en-US" smtClean="0"/>
              <a:t>12-May-25</a:t>
            </a:fld>
            <a:endParaRPr lang="en-US"/>
          </a:p>
        </p:txBody>
      </p:sp>
      <p:sp>
        <p:nvSpPr>
          <p:cNvPr id="8" name="Footer Placeholder 7"/>
          <p:cNvSpPr>
            <a:spLocks noGrp="1"/>
          </p:cNvSpPr>
          <p:nvPr>
            <p:ph type="ftr" sz="quarter" idx="11"/>
          </p:nvPr>
        </p:nvSpPr>
        <p:spPr/>
        <p:txBody>
          <a:bodyPr/>
          <a:lstStyle/>
          <a:p>
            <a:r>
              <a:rPr lang="en-US"/>
              <a:t>Technion – PEARL – GENERIC GATE DRIVER</a:t>
            </a:r>
          </a:p>
        </p:txBody>
      </p:sp>
      <p:sp>
        <p:nvSpPr>
          <p:cNvPr id="9" name="Slide Number Placeholder 8"/>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717480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A1A7FF-2848-4460-8EBA-573794C54E74}" type="datetime1">
              <a:rPr lang="en-US" smtClean="0"/>
              <a:t>12-May-25</a:t>
            </a:fld>
            <a:endParaRPr lang="en-US"/>
          </a:p>
        </p:txBody>
      </p:sp>
      <p:sp>
        <p:nvSpPr>
          <p:cNvPr id="4" name="Footer Placeholder 3"/>
          <p:cNvSpPr>
            <a:spLocks noGrp="1"/>
          </p:cNvSpPr>
          <p:nvPr>
            <p:ph type="ftr" sz="quarter" idx="11"/>
          </p:nvPr>
        </p:nvSpPr>
        <p:spPr/>
        <p:txBody>
          <a:bodyPr/>
          <a:lstStyle/>
          <a:p>
            <a:r>
              <a:rPr lang="en-US"/>
              <a:t>Technion – PEARL – GENERIC GATE DRIVER</a:t>
            </a:r>
          </a:p>
        </p:txBody>
      </p:sp>
      <p:sp>
        <p:nvSpPr>
          <p:cNvPr id="5" name="Slide Number Placeholder 4"/>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579329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333E5B-15E2-4B8E-887D-EB1F01EF9531}" type="datetime1">
              <a:rPr lang="en-US" smtClean="0"/>
              <a:t>12-May-25</a:t>
            </a:fld>
            <a:endParaRPr lang="en-US"/>
          </a:p>
        </p:txBody>
      </p:sp>
      <p:sp>
        <p:nvSpPr>
          <p:cNvPr id="3" name="Footer Placeholder 2"/>
          <p:cNvSpPr>
            <a:spLocks noGrp="1"/>
          </p:cNvSpPr>
          <p:nvPr>
            <p:ph type="ftr" sz="quarter" idx="11"/>
          </p:nvPr>
        </p:nvSpPr>
        <p:spPr/>
        <p:txBody>
          <a:bodyPr/>
          <a:lstStyle/>
          <a:p>
            <a:r>
              <a:rPr lang="en-US"/>
              <a:t>Technion – PEARL – GENERIC GATE DRIVER</a:t>
            </a:r>
          </a:p>
        </p:txBody>
      </p:sp>
      <p:sp>
        <p:nvSpPr>
          <p:cNvPr id="4" name="Slide Number Placeholder 3"/>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98017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9943C8-CDBB-473C-ABEC-D8BEC8E2EA54}" type="datetime1">
              <a:rPr lang="en-US" smtClean="0"/>
              <a:t>12-May-25</a:t>
            </a:fld>
            <a:endParaRPr lang="en-US"/>
          </a:p>
        </p:txBody>
      </p:sp>
      <p:sp>
        <p:nvSpPr>
          <p:cNvPr id="6" name="Footer Placeholder 5"/>
          <p:cNvSpPr>
            <a:spLocks noGrp="1"/>
          </p:cNvSpPr>
          <p:nvPr>
            <p:ph type="ftr" sz="quarter" idx="11"/>
          </p:nvPr>
        </p:nvSpPr>
        <p:spPr/>
        <p:txBody>
          <a:bodyPr/>
          <a:lstStyle/>
          <a:p>
            <a:r>
              <a:rPr lang="en-US"/>
              <a:t>Technion – PEARL – GENERIC GATE DRIVER</a:t>
            </a:r>
          </a:p>
        </p:txBody>
      </p:sp>
      <p:sp>
        <p:nvSpPr>
          <p:cNvPr id="7" name="Slide Number Placeholder 6"/>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25772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8EB598-9764-415C-ADCA-787307304F44}" type="datetime1">
              <a:rPr lang="en-US" smtClean="0"/>
              <a:t>12-May-25</a:t>
            </a:fld>
            <a:endParaRPr lang="en-US"/>
          </a:p>
        </p:txBody>
      </p:sp>
      <p:sp>
        <p:nvSpPr>
          <p:cNvPr id="6" name="Footer Placeholder 5"/>
          <p:cNvSpPr>
            <a:spLocks noGrp="1"/>
          </p:cNvSpPr>
          <p:nvPr>
            <p:ph type="ftr" sz="quarter" idx="11"/>
          </p:nvPr>
        </p:nvSpPr>
        <p:spPr/>
        <p:txBody>
          <a:bodyPr/>
          <a:lstStyle/>
          <a:p>
            <a:r>
              <a:rPr lang="en-US"/>
              <a:t>Technion – PEARL – GENERIC GATE DRIVER</a:t>
            </a:r>
          </a:p>
        </p:txBody>
      </p:sp>
      <p:sp>
        <p:nvSpPr>
          <p:cNvPr id="7" name="Slide Number Placeholder 6"/>
          <p:cNvSpPr>
            <a:spLocks noGrp="1"/>
          </p:cNvSpPr>
          <p:nvPr>
            <p:ph type="sldNum" sz="quarter" idx="12"/>
          </p:nvPr>
        </p:nvSpPr>
        <p:spPr/>
        <p:txBody>
          <a:bodyPr/>
          <a:lstStyle/>
          <a:p>
            <a:fld id="{E80CF180-44B7-DB43-9F51-9163A427D8BD}" type="slidenum">
              <a:rPr lang="en-US" smtClean="0"/>
              <a:t>‹#›</a:t>
            </a:fld>
            <a:endParaRPr lang="en-US"/>
          </a:p>
        </p:txBody>
      </p:sp>
    </p:spTree>
    <p:extLst>
      <p:ext uri="{BB962C8B-B14F-4D97-AF65-F5344CB8AC3E}">
        <p14:creationId xmlns:p14="http://schemas.microsoft.com/office/powerpoint/2010/main" val="163946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9E50BC-3BA2-4A9D-9D50-74550FE7A965}" type="datetime1">
              <a:rPr lang="en-US" smtClean="0"/>
              <a:t>12-May-25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Technion – PEARL – GENERIC GATE DRIVER</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0CF180-44B7-DB43-9F51-9163A427D8BD}" type="slidenum">
              <a:rPr lang="en-US" smtClean="0"/>
              <a:t>‹#›</a:t>
            </a:fld>
            <a:endParaRPr lang="en-US"/>
          </a:p>
        </p:txBody>
      </p:sp>
    </p:spTree>
    <p:extLst>
      <p:ext uri="{BB962C8B-B14F-4D97-AF65-F5344CB8AC3E}">
        <p14:creationId xmlns:p14="http://schemas.microsoft.com/office/powerpoint/2010/main" val="225727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Tests_USiC.docx" TargetMode="External"/><Relationship Id="rId5" Type="http://schemas.openxmlformats.org/officeDocument/2006/relationships/hyperlink" Target="Tests_CoolSiC.docx" TargetMode="External"/><Relationship Id="rId4" Type="http://schemas.openxmlformats.org/officeDocument/2006/relationships/hyperlink" Target="Tests_IGBT.docx"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243086-50E7-640B-02B0-7A3E73B8E3B8}"/>
              </a:ext>
            </a:extLst>
          </p:cNvPr>
          <p:cNvSpPr>
            <a:spLocks noGrp="1"/>
          </p:cNvSpPr>
          <p:nvPr>
            <p:ph type="ctrTitle"/>
          </p:nvPr>
        </p:nvSpPr>
        <p:spPr>
          <a:xfrm>
            <a:off x="1378800" y="2474330"/>
            <a:ext cx="9144000" cy="1750453"/>
          </a:xfrm>
        </p:spPr>
        <p:txBody>
          <a:bodyPr anchor="t">
            <a:normAutofit/>
          </a:bodyPr>
          <a:lstStyle/>
          <a:p>
            <a:pPr algn="ctr" defTabSz="914400" rtl="1" eaLnBrk="1" latinLnBrk="0" hangingPunct="1">
              <a:lnSpc>
                <a:spcPct val="90000"/>
              </a:lnSpc>
              <a:spcBef>
                <a:spcPct val="0"/>
              </a:spcBef>
              <a:buNone/>
            </a:pPr>
            <a:r>
              <a:rPr lang="en-US" b="1" dirty="0">
                <a:solidFill>
                  <a:srgbClr val="002060"/>
                </a:solidFill>
              </a:rPr>
              <a:t>Project - 8034</a:t>
            </a:r>
            <a:br>
              <a:rPr lang="en-US" b="1" dirty="0">
                <a:solidFill>
                  <a:srgbClr val="002060"/>
                </a:solidFill>
              </a:rPr>
            </a:br>
            <a:r>
              <a:rPr lang="en-US" b="1" dirty="0">
                <a:solidFill>
                  <a:srgbClr val="002060"/>
                </a:solidFill>
              </a:rPr>
              <a:t>GENERIC GATE DRIVER</a:t>
            </a:r>
          </a:p>
        </p:txBody>
      </p:sp>
      <p:sp>
        <p:nvSpPr>
          <p:cNvPr id="6" name="Title 1">
            <a:extLst>
              <a:ext uri="{FF2B5EF4-FFF2-40B4-BE49-F238E27FC236}">
                <a16:creationId xmlns:a16="http://schemas.microsoft.com/office/drawing/2014/main" id="{8A0418D4-30B5-6528-0376-8F349EE9A4CF}"/>
              </a:ext>
            </a:extLst>
          </p:cNvPr>
          <p:cNvSpPr txBox="1">
            <a:spLocks/>
          </p:cNvSpPr>
          <p:nvPr/>
        </p:nvSpPr>
        <p:spPr>
          <a:xfrm>
            <a:off x="1524000" y="1041054"/>
            <a:ext cx="9144000" cy="1387595"/>
          </a:xfrm>
          <a:prstGeom prst="rect">
            <a:avLst/>
          </a:prstGeom>
        </p:spPr>
        <p:txBody>
          <a:bodyPr vert="horz" lIns="91440" tIns="45720" rIns="91440" bIns="45720" rtlCol="0" anchor="t">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solidFill>
                  <a:srgbClr val="002060"/>
                </a:solidFill>
              </a:rPr>
              <a:t>Power Electronics and</a:t>
            </a:r>
            <a:br>
              <a:rPr lang="en-US" sz="5000" b="1" dirty="0">
                <a:solidFill>
                  <a:srgbClr val="002060"/>
                </a:solidFill>
              </a:rPr>
            </a:br>
            <a:r>
              <a:rPr lang="en-US" sz="5000" b="1" dirty="0">
                <a:solidFill>
                  <a:srgbClr val="002060"/>
                </a:solidFill>
              </a:rPr>
              <a:t>Renewable Energy Lab – PEARL</a:t>
            </a:r>
          </a:p>
        </p:txBody>
      </p:sp>
      <p:sp>
        <p:nvSpPr>
          <p:cNvPr id="7" name="Title 1">
            <a:extLst>
              <a:ext uri="{FF2B5EF4-FFF2-40B4-BE49-F238E27FC236}">
                <a16:creationId xmlns:a16="http://schemas.microsoft.com/office/drawing/2014/main" id="{263E4CA9-25F1-94DA-FB4C-6A5E209F4B8D}"/>
              </a:ext>
            </a:extLst>
          </p:cNvPr>
          <p:cNvSpPr txBox="1">
            <a:spLocks/>
          </p:cNvSpPr>
          <p:nvPr/>
        </p:nvSpPr>
        <p:spPr>
          <a:xfrm>
            <a:off x="1378800" y="4365324"/>
            <a:ext cx="9144000" cy="2183920"/>
          </a:xfrm>
          <a:prstGeom prst="rect">
            <a:avLst/>
          </a:prstGeom>
        </p:spPr>
        <p:txBody>
          <a:bodyPr vert="horz" lIns="91440" tIns="45720" rIns="91440" bIns="45720" rtlCol="0" anchor="t">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500" b="1" dirty="0">
                <a:solidFill>
                  <a:srgbClr val="002060"/>
                </a:solidFill>
              </a:rPr>
              <a:t>By Maor and Shahar </a:t>
            </a:r>
            <a:br>
              <a:rPr lang="en-US" sz="5500" b="1" dirty="0">
                <a:solidFill>
                  <a:srgbClr val="002060"/>
                </a:solidFill>
              </a:rPr>
            </a:br>
            <a:r>
              <a:rPr lang="en-US" sz="5500" b="1" dirty="0">
                <a:solidFill>
                  <a:srgbClr val="002060"/>
                </a:solidFill>
              </a:rPr>
              <a:t>Advisor</a:t>
            </a:r>
            <a:r>
              <a:rPr lang="en-US" sz="5500" b="1">
                <a:solidFill>
                  <a:srgbClr val="002060"/>
                </a:solidFill>
              </a:rPr>
              <a:t>: Eric</a:t>
            </a:r>
            <a:br>
              <a:rPr lang="en-US" sz="5500" b="1" dirty="0">
                <a:solidFill>
                  <a:srgbClr val="002060"/>
                </a:solidFill>
              </a:rPr>
            </a:br>
            <a:r>
              <a:rPr lang="en-US" sz="5500" b="1" dirty="0">
                <a:solidFill>
                  <a:srgbClr val="002060"/>
                </a:solidFill>
              </a:rPr>
              <a:t>Semester Winter 2025</a:t>
            </a:r>
          </a:p>
        </p:txBody>
      </p:sp>
      <p:sp>
        <p:nvSpPr>
          <p:cNvPr id="8" name="Slide Number Placeholder 9">
            <a:extLst>
              <a:ext uri="{FF2B5EF4-FFF2-40B4-BE49-F238E27FC236}">
                <a16:creationId xmlns:a16="http://schemas.microsoft.com/office/drawing/2014/main" id="{F41B3A1A-7734-AA0D-1128-B48FA155D61E}"/>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a:t>
            </a:fld>
            <a:endParaRPr lang="en-US"/>
          </a:p>
        </p:txBody>
      </p:sp>
      <p:sp>
        <p:nvSpPr>
          <p:cNvPr id="9" name="Footer Placeholder 11">
            <a:extLst>
              <a:ext uri="{FF2B5EF4-FFF2-40B4-BE49-F238E27FC236}">
                <a16:creationId xmlns:a16="http://schemas.microsoft.com/office/drawing/2014/main" id="{3858B452-3BEC-EE5A-8B50-7DC2A40F1C09}"/>
              </a:ext>
            </a:extLst>
          </p:cNvPr>
          <p:cNvSpPr>
            <a:spLocks noGrp="1"/>
          </p:cNvSpPr>
          <p:nvPr>
            <p:ph type="ftr" sz="quarter" idx="11"/>
          </p:nvPr>
        </p:nvSpPr>
        <p:spPr>
          <a:xfrm>
            <a:off x="4038600" y="6356350"/>
            <a:ext cx="4114800" cy="365125"/>
          </a:xfrm>
        </p:spPr>
        <p:txBody>
          <a:bodyPr/>
          <a:lstStyle/>
          <a:p>
            <a:r>
              <a:rPr lang="en-US" dirty="0" err="1"/>
              <a:t>Technion</a:t>
            </a:r>
            <a:r>
              <a:rPr lang="en-US" dirty="0"/>
              <a:t> </a:t>
            </a:r>
            <a:r>
              <a:rPr lang="mr-IN" dirty="0"/>
              <a:t>–</a:t>
            </a:r>
            <a:r>
              <a:rPr lang="en-US" dirty="0"/>
              <a:t> PEARL </a:t>
            </a:r>
            <a:r>
              <a:rPr lang="mr-IN" dirty="0"/>
              <a:t>–</a:t>
            </a:r>
            <a:r>
              <a:rPr lang="en-US" dirty="0"/>
              <a:t> GENERIC GATE DRIVER</a:t>
            </a:r>
          </a:p>
        </p:txBody>
      </p:sp>
      <p:pic>
        <p:nvPicPr>
          <p:cNvPr id="11" name="Picture 10">
            <a:extLst>
              <a:ext uri="{FF2B5EF4-FFF2-40B4-BE49-F238E27FC236}">
                <a16:creationId xmlns:a16="http://schemas.microsoft.com/office/drawing/2014/main" id="{F25127F6-A7DA-38FF-3742-5207160C5646}"/>
              </a:ext>
            </a:extLst>
          </p:cNvPr>
          <p:cNvPicPr>
            <a:picLocks noChangeAspect="1"/>
          </p:cNvPicPr>
          <p:nvPr/>
        </p:nvPicPr>
        <p:blipFill>
          <a:blip r:embed="rId3"/>
          <a:stretch>
            <a:fillRect/>
          </a:stretch>
        </p:blipFill>
        <p:spPr>
          <a:xfrm>
            <a:off x="86555" y="217861"/>
            <a:ext cx="2584490" cy="1237386"/>
          </a:xfrm>
          <a:prstGeom prst="rect">
            <a:avLst/>
          </a:prstGeom>
        </p:spPr>
      </p:pic>
      <p:grpSp>
        <p:nvGrpSpPr>
          <p:cNvPr id="13" name="Group 12">
            <a:extLst>
              <a:ext uri="{FF2B5EF4-FFF2-40B4-BE49-F238E27FC236}">
                <a16:creationId xmlns:a16="http://schemas.microsoft.com/office/drawing/2014/main" id="{C42683D8-5F3A-E5BE-B231-749B14952AF8}"/>
              </a:ext>
            </a:extLst>
          </p:cNvPr>
          <p:cNvGrpSpPr/>
          <p:nvPr/>
        </p:nvGrpSpPr>
        <p:grpSpPr>
          <a:xfrm>
            <a:off x="9013089" y="66593"/>
            <a:ext cx="3146252" cy="1274340"/>
            <a:chOff x="12192000" y="213205"/>
            <a:chExt cx="3146252" cy="1274340"/>
          </a:xfrm>
        </p:grpSpPr>
        <p:sp>
          <p:nvSpPr>
            <p:cNvPr id="14" name="Rectangle 13">
              <a:extLst>
                <a:ext uri="{FF2B5EF4-FFF2-40B4-BE49-F238E27FC236}">
                  <a16:creationId xmlns:a16="http://schemas.microsoft.com/office/drawing/2014/main" id="{31ACFF52-4CFC-E09C-6F30-5217539C04A7}"/>
                </a:ext>
              </a:extLst>
            </p:cNvPr>
            <p:cNvSpPr/>
            <p:nvPr/>
          </p:nvSpPr>
          <p:spPr>
            <a:xfrm>
              <a:off x="12268201" y="326718"/>
              <a:ext cx="2873548" cy="112852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ext&#10;&#10;Description automatically generated">
              <a:extLst>
                <a:ext uri="{FF2B5EF4-FFF2-40B4-BE49-F238E27FC236}">
                  <a16:creationId xmlns:a16="http://schemas.microsoft.com/office/drawing/2014/main" id="{007D6480-E86F-A1C6-4682-D87655794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2000" y="213205"/>
              <a:ext cx="3146252" cy="1274340"/>
            </a:xfrm>
            <a:prstGeom prst="rect">
              <a:avLst/>
            </a:prstGeom>
          </p:spPr>
        </p:pic>
      </p:grpSp>
      <p:cxnSp>
        <p:nvCxnSpPr>
          <p:cNvPr id="17" name="Straight Connector 16">
            <a:extLst>
              <a:ext uri="{FF2B5EF4-FFF2-40B4-BE49-F238E27FC236}">
                <a16:creationId xmlns:a16="http://schemas.microsoft.com/office/drawing/2014/main" id="{440B4719-B7C1-FFAA-0BAB-1CA4DECF4982}"/>
              </a:ext>
            </a:extLst>
          </p:cNvPr>
          <p:cNvCxnSpPr/>
          <p:nvPr/>
        </p:nvCxnSpPr>
        <p:spPr>
          <a:xfrm>
            <a:off x="1817914" y="2428649"/>
            <a:ext cx="855617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7C45DD9-5CA6-9784-09AA-E324200F67DB}"/>
              </a:ext>
            </a:extLst>
          </p:cNvPr>
          <p:cNvCxnSpPr/>
          <p:nvPr/>
        </p:nvCxnSpPr>
        <p:spPr>
          <a:xfrm>
            <a:off x="1817913" y="4284718"/>
            <a:ext cx="855617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DBA1CC47-604E-DBB5-1CDC-70EAA1CC7CB9}"/>
              </a:ext>
            </a:extLst>
          </p:cNvPr>
          <p:cNvSpPr txBox="1">
            <a:spLocks/>
          </p:cNvSpPr>
          <p:nvPr/>
        </p:nvSpPr>
        <p:spPr>
          <a:xfrm>
            <a:off x="4162821" y="305308"/>
            <a:ext cx="3575958" cy="51237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b="1" dirty="0"/>
              <a:t>11</a:t>
            </a:r>
            <a:r>
              <a:rPr lang="en-US" sz="3000" b="1" baseline="30000" dirty="0"/>
              <a:t>th</a:t>
            </a:r>
            <a:r>
              <a:rPr lang="en-US" sz="3000" b="1" dirty="0"/>
              <a:t> May 2025</a:t>
            </a:r>
          </a:p>
        </p:txBody>
      </p:sp>
    </p:spTree>
    <p:extLst>
      <p:ext uri="{BB962C8B-B14F-4D97-AF65-F5344CB8AC3E}">
        <p14:creationId xmlns:p14="http://schemas.microsoft.com/office/powerpoint/2010/main" val="326619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5AFA4-24A3-8A37-9809-FD485A28B0E4}"/>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EAF88D8A-522B-49F0-A60C-F041A5BC923F}"/>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10</a:t>
            </a:fld>
            <a:endParaRPr lang="en-US"/>
          </a:p>
        </p:txBody>
      </p:sp>
      <p:sp>
        <p:nvSpPr>
          <p:cNvPr id="3" name="Footer Placeholder 11">
            <a:extLst>
              <a:ext uri="{FF2B5EF4-FFF2-40B4-BE49-F238E27FC236}">
                <a16:creationId xmlns:a16="http://schemas.microsoft.com/office/drawing/2014/main" id="{4926D946-9002-6C43-1787-4E2380F92C1B}"/>
              </a:ext>
            </a:extLst>
          </p:cNvPr>
          <p:cNvSpPr>
            <a:spLocks noGrp="1"/>
          </p:cNvSpPr>
          <p:nvPr>
            <p:ph type="ftr" sz="quarter" idx="11"/>
          </p:nvPr>
        </p:nvSpPr>
        <p:spPr>
          <a:xfrm>
            <a:off x="4038600" y="6356350"/>
            <a:ext cx="4114800" cy="365125"/>
          </a:xfrm>
        </p:spPr>
        <p:txBody>
          <a:bodyPr/>
          <a:lstStyle/>
          <a:p>
            <a:r>
              <a:rPr lang="en-US"/>
              <a:t>Technion – PEARL – GENERIC GATE DRIVER</a:t>
            </a:r>
            <a:endParaRPr lang="en-US" dirty="0"/>
          </a:p>
        </p:txBody>
      </p:sp>
      <p:sp>
        <p:nvSpPr>
          <p:cNvPr id="10" name="Title 1">
            <a:extLst>
              <a:ext uri="{FF2B5EF4-FFF2-40B4-BE49-F238E27FC236}">
                <a16:creationId xmlns:a16="http://schemas.microsoft.com/office/drawing/2014/main" id="{F3FB875C-0CA4-7F14-33AB-D532835A46E0}"/>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Setup Overview:</a:t>
            </a:r>
          </a:p>
        </p:txBody>
      </p:sp>
      <p:sp>
        <p:nvSpPr>
          <p:cNvPr id="11" name="Title 1">
            <a:extLst>
              <a:ext uri="{FF2B5EF4-FFF2-40B4-BE49-F238E27FC236}">
                <a16:creationId xmlns:a16="http://schemas.microsoft.com/office/drawing/2014/main" id="{4FBAB1F7-3889-CB92-C4A3-25855DC3E553}"/>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sym typeface="Wingdings" panose="05000000000000000000" pitchFamily="2" charset="2"/>
              </a:rPr>
              <a:t>Arduino Uno R3 generates complementary PWM</a:t>
            </a:r>
          </a:p>
          <a:p>
            <a:pPr marL="457200" indent="-457200" algn="l">
              <a:buFont typeface="Arial" panose="020B0604020202020204" pitchFamily="34" charset="0"/>
              <a:buChar char="•"/>
            </a:pPr>
            <a:endParaRPr lang="en-US" sz="3000" dirty="0">
              <a:latin typeface="+mn-lt"/>
              <a:sym typeface="Wingdings" panose="05000000000000000000" pitchFamily="2" charset="2"/>
            </a:endParaRPr>
          </a:p>
          <a:p>
            <a:pPr marL="457200" indent="-457200" algn="l">
              <a:buFont typeface="Arial" panose="020B0604020202020204" pitchFamily="34" charset="0"/>
              <a:buChar char="•"/>
            </a:pPr>
            <a:r>
              <a:rPr lang="en-US" sz="3000" dirty="0">
                <a:latin typeface="+mn-lt"/>
                <a:sym typeface="Wingdings" panose="05000000000000000000" pitchFamily="2" charset="2"/>
              </a:rPr>
              <a:t>Dual isolated DC supplies for HS &amp; LS drivers  (Agilent E3631A)</a:t>
            </a:r>
          </a:p>
          <a:p>
            <a:pPr marL="457200" indent="-457200" algn="l">
              <a:buFont typeface="Arial" panose="020B0604020202020204" pitchFamily="34" charset="0"/>
              <a:buChar char="•"/>
            </a:pPr>
            <a:endParaRPr lang="en-US" sz="3000" dirty="0">
              <a:latin typeface="+mn-lt"/>
              <a:sym typeface="Wingdings" panose="05000000000000000000" pitchFamily="2" charset="2"/>
            </a:endParaRPr>
          </a:p>
          <a:p>
            <a:pPr marL="457200" indent="-457200" algn="l">
              <a:buFont typeface="Arial" panose="020B0604020202020204" pitchFamily="34" charset="0"/>
              <a:buChar char="•"/>
            </a:pPr>
            <a:r>
              <a:rPr lang="en-US" sz="3000" dirty="0">
                <a:latin typeface="+mn-lt"/>
                <a:sym typeface="Wingdings" panose="05000000000000000000" pitchFamily="2" charset="2"/>
              </a:rPr>
              <a:t>Resistor-based load, </a:t>
            </a:r>
            <a:br>
              <a:rPr lang="en-US" sz="3000" dirty="0">
                <a:latin typeface="+mn-lt"/>
                <a:sym typeface="Wingdings" panose="05000000000000000000" pitchFamily="2" charset="2"/>
              </a:rPr>
            </a:br>
            <a:r>
              <a:rPr lang="en-US" sz="3000" dirty="0">
                <a:latin typeface="+mn-lt"/>
                <a:sym typeface="Wingdings" panose="05000000000000000000" pitchFamily="2" charset="2"/>
              </a:rPr>
              <a:t>HV DC supply 30[V], 1.5[A]  (KEYSIGHT E36232A) </a:t>
            </a:r>
          </a:p>
          <a:p>
            <a:pPr marL="457200" indent="-457200" algn="l">
              <a:buFont typeface="Arial" panose="020B0604020202020204" pitchFamily="34" charset="0"/>
              <a:buChar char="•"/>
            </a:pPr>
            <a:endParaRPr lang="en-US" sz="3000" dirty="0">
              <a:latin typeface="+mn-lt"/>
              <a:sym typeface="Wingdings" panose="05000000000000000000" pitchFamily="2" charset="2"/>
            </a:endParaRPr>
          </a:p>
          <a:p>
            <a:pPr marL="457200" indent="-457200" algn="l">
              <a:buFont typeface="Arial" panose="020B0604020202020204" pitchFamily="34" charset="0"/>
              <a:buChar char="•"/>
            </a:pPr>
            <a:r>
              <a:rPr lang="en-US" sz="3000" dirty="0">
                <a:latin typeface="+mn-lt"/>
                <a:sym typeface="Wingdings" panose="05000000000000000000" pitchFamily="2" charset="2"/>
              </a:rPr>
              <a:t>Oscilloscope for voltage measurements </a:t>
            </a:r>
            <a:br>
              <a:rPr lang="en-US" sz="3000" dirty="0">
                <a:latin typeface="+mn-lt"/>
                <a:sym typeface="Wingdings" panose="05000000000000000000" pitchFamily="2" charset="2"/>
              </a:rPr>
            </a:br>
            <a:r>
              <a:rPr lang="en-US" sz="3000" dirty="0">
                <a:latin typeface="+mn-lt"/>
                <a:sym typeface="Wingdings" panose="05000000000000000000" pitchFamily="2" charset="2"/>
              </a:rPr>
              <a:t>(SIGLENT SDS 1052DL/1014CFL)</a:t>
            </a:r>
          </a:p>
        </p:txBody>
      </p:sp>
    </p:spTree>
    <p:extLst>
      <p:ext uri="{BB962C8B-B14F-4D97-AF65-F5344CB8AC3E}">
        <p14:creationId xmlns:p14="http://schemas.microsoft.com/office/powerpoint/2010/main" val="42142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F435A-4E11-CF19-D016-0B9852EC97EF}"/>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601F35AE-3A9A-CD40-6608-CFE1BD47C20C}"/>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11</a:t>
            </a:fld>
            <a:endParaRPr lang="en-US"/>
          </a:p>
        </p:txBody>
      </p:sp>
      <p:sp>
        <p:nvSpPr>
          <p:cNvPr id="3" name="Footer Placeholder 11">
            <a:extLst>
              <a:ext uri="{FF2B5EF4-FFF2-40B4-BE49-F238E27FC236}">
                <a16:creationId xmlns:a16="http://schemas.microsoft.com/office/drawing/2014/main" id="{D70EBA80-9B8E-8B42-C6C6-D59EE9FB09CC}"/>
              </a:ext>
            </a:extLst>
          </p:cNvPr>
          <p:cNvSpPr>
            <a:spLocks noGrp="1"/>
          </p:cNvSpPr>
          <p:nvPr>
            <p:ph type="ftr" sz="quarter" idx="11"/>
          </p:nvPr>
        </p:nvSpPr>
        <p:spPr>
          <a:xfrm>
            <a:off x="4038600" y="6356350"/>
            <a:ext cx="4114800" cy="365125"/>
          </a:xfrm>
        </p:spPr>
        <p:txBody>
          <a:bodyPr/>
          <a:lstStyle/>
          <a:p>
            <a:r>
              <a:rPr lang="en-US"/>
              <a:t>Technion – PEARL – GENERIC GATE DRIVER</a:t>
            </a:r>
            <a:endParaRPr lang="en-US" dirty="0"/>
          </a:p>
        </p:txBody>
      </p:sp>
      <p:sp>
        <p:nvSpPr>
          <p:cNvPr id="10" name="Title 1">
            <a:extLst>
              <a:ext uri="{FF2B5EF4-FFF2-40B4-BE49-F238E27FC236}">
                <a16:creationId xmlns:a16="http://schemas.microsoft.com/office/drawing/2014/main" id="{85DD98AB-68F6-8F74-54D1-74589BC101C2}"/>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Visual Glance of the Connection Platform:</a:t>
            </a:r>
          </a:p>
        </p:txBody>
      </p:sp>
      <p:pic>
        <p:nvPicPr>
          <p:cNvPr id="9" name="Picture 8" descr="A group of electronic devices&#10;&#10;AI-generated content may be incorrect.">
            <a:extLst>
              <a:ext uri="{FF2B5EF4-FFF2-40B4-BE49-F238E27FC236}">
                <a16:creationId xmlns:a16="http://schemas.microsoft.com/office/drawing/2014/main" id="{E6D851D1-7B61-C0C8-EF70-9544B8E2C810}"/>
              </a:ext>
            </a:extLst>
          </p:cNvPr>
          <p:cNvPicPr>
            <a:picLocks noChangeAspect="1"/>
          </p:cNvPicPr>
          <p:nvPr/>
        </p:nvPicPr>
        <p:blipFill>
          <a:blip r:embed="rId3"/>
          <a:srcRect l="16250" t="32036" r="30556" b="4214"/>
          <a:stretch/>
        </p:blipFill>
        <p:spPr>
          <a:xfrm>
            <a:off x="2514600" y="12700"/>
            <a:ext cx="7607300" cy="6837632"/>
          </a:xfrm>
          <a:prstGeom prst="rect">
            <a:avLst/>
          </a:prstGeom>
        </p:spPr>
      </p:pic>
    </p:spTree>
    <p:extLst>
      <p:ext uri="{BB962C8B-B14F-4D97-AF65-F5344CB8AC3E}">
        <p14:creationId xmlns:p14="http://schemas.microsoft.com/office/powerpoint/2010/main" val="73618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E9259-65BF-BB99-D0B3-B3E3E8B87992}"/>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9190E72D-0C8A-1A67-4B34-3E94CBCE8CA1}"/>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12</a:t>
            </a:fld>
            <a:endParaRPr lang="en-US"/>
          </a:p>
        </p:txBody>
      </p:sp>
      <p:sp>
        <p:nvSpPr>
          <p:cNvPr id="3" name="Footer Placeholder 11">
            <a:extLst>
              <a:ext uri="{FF2B5EF4-FFF2-40B4-BE49-F238E27FC236}">
                <a16:creationId xmlns:a16="http://schemas.microsoft.com/office/drawing/2014/main" id="{2B0CFF54-D35F-CC4D-F7DE-065D5A48B2A2}"/>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97F2C904-8D99-38BF-606C-02B5E723D9D7}"/>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Arduino PWM Signal Generation</a:t>
            </a:r>
          </a:p>
        </p:txBody>
      </p:sp>
      <p:sp>
        <p:nvSpPr>
          <p:cNvPr id="11" name="Title 1">
            <a:extLst>
              <a:ext uri="{FF2B5EF4-FFF2-40B4-BE49-F238E27FC236}">
                <a16:creationId xmlns:a16="http://schemas.microsoft.com/office/drawing/2014/main" id="{67856886-F4E1-71E0-CF26-F159A3E7153F}"/>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PWM from Arduino Uno R3 (Timer1, pins D9 &amp; D10)</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Complementary signals with ~4–8 µs dead-time</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Manual and hardware-based modes tested</a:t>
            </a:r>
          </a:p>
          <a:p>
            <a:pPr algn="l"/>
            <a:endParaRPr lang="en-US" sz="3000" dirty="0">
              <a:latin typeface="+mn-lt"/>
            </a:endParaRPr>
          </a:p>
        </p:txBody>
      </p:sp>
      <p:pic>
        <p:nvPicPr>
          <p:cNvPr id="14" name="Picture 13" descr="A green circuit board with black and white text&#10;&#10;AI-generated content may be incorrect.">
            <a:extLst>
              <a:ext uri="{FF2B5EF4-FFF2-40B4-BE49-F238E27FC236}">
                <a16:creationId xmlns:a16="http://schemas.microsoft.com/office/drawing/2014/main" id="{26490C64-97BB-EF37-A4FF-92F367A194F4}"/>
              </a:ext>
            </a:extLst>
          </p:cNvPr>
          <p:cNvPicPr>
            <a:picLocks noChangeAspect="1"/>
          </p:cNvPicPr>
          <p:nvPr/>
        </p:nvPicPr>
        <p:blipFill>
          <a:blip r:embed="rId3"/>
          <a:stretch>
            <a:fillRect/>
          </a:stretch>
        </p:blipFill>
        <p:spPr>
          <a:xfrm>
            <a:off x="6766135" y="3429000"/>
            <a:ext cx="3688930" cy="2637838"/>
          </a:xfrm>
          <a:prstGeom prst="rect">
            <a:avLst/>
          </a:prstGeom>
        </p:spPr>
      </p:pic>
      <p:pic>
        <p:nvPicPr>
          <p:cNvPr id="1028" name="Picture 4">
            <a:extLst>
              <a:ext uri="{FF2B5EF4-FFF2-40B4-BE49-F238E27FC236}">
                <a16:creationId xmlns:a16="http://schemas.microsoft.com/office/drawing/2014/main" id="{018E975D-115D-D5FF-B5E1-2CF130244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3465484"/>
            <a:ext cx="4724400" cy="252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10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55E85-3C74-98A2-B07C-6F7BE58C5758}"/>
            </a:ext>
          </a:extLst>
        </p:cNvPr>
        <p:cNvGrpSpPr/>
        <p:nvPr/>
      </p:nvGrpSpPr>
      <p:grpSpPr>
        <a:xfrm>
          <a:off x="0" y="0"/>
          <a:ext cx="0" cy="0"/>
          <a:chOff x="0" y="0"/>
          <a:chExt cx="0" cy="0"/>
        </a:xfrm>
      </p:grpSpPr>
      <p:pic>
        <p:nvPicPr>
          <p:cNvPr id="8" name="Picture 7" descr="A screen shot of a graph&#10;&#10;AI-generated content may be incorrect.">
            <a:extLst>
              <a:ext uri="{FF2B5EF4-FFF2-40B4-BE49-F238E27FC236}">
                <a16:creationId xmlns:a16="http://schemas.microsoft.com/office/drawing/2014/main" id="{7C9AE0F0-E86C-48A6-609A-B3E778B7DB95}"/>
              </a:ext>
            </a:extLst>
          </p:cNvPr>
          <p:cNvPicPr>
            <a:picLocks noChangeAspect="1"/>
          </p:cNvPicPr>
          <p:nvPr/>
        </p:nvPicPr>
        <p:blipFill>
          <a:blip r:embed="rId3"/>
          <a:stretch>
            <a:fillRect/>
          </a:stretch>
        </p:blipFill>
        <p:spPr>
          <a:xfrm>
            <a:off x="641791" y="1038497"/>
            <a:ext cx="10908417" cy="5317853"/>
          </a:xfrm>
          <a:prstGeom prst="rect">
            <a:avLst/>
          </a:prstGeom>
        </p:spPr>
      </p:pic>
      <p:sp>
        <p:nvSpPr>
          <p:cNvPr id="2" name="Slide Number Placeholder 9">
            <a:extLst>
              <a:ext uri="{FF2B5EF4-FFF2-40B4-BE49-F238E27FC236}">
                <a16:creationId xmlns:a16="http://schemas.microsoft.com/office/drawing/2014/main" id="{A1094E0C-E461-8905-072D-D7F0A4E0B159}"/>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13</a:t>
            </a:fld>
            <a:endParaRPr lang="en-US"/>
          </a:p>
        </p:txBody>
      </p:sp>
      <p:sp>
        <p:nvSpPr>
          <p:cNvPr id="3" name="Footer Placeholder 11">
            <a:extLst>
              <a:ext uri="{FF2B5EF4-FFF2-40B4-BE49-F238E27FC236}">
                <a16:creationId xmlns:a16="http://schemas.microsoft.com/office/drawing/2014/main" id="{F904B86E-7C59-65C6-585C-8FCB1AAE7B72}"/>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3707100A-9449-F940-1BD1-89BA636CC2AD}"/>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Arduino PWM Signal Generation</a:t>
            </a:r>
          </a:p>
        </p:txBody>
      </p:sp>
      <p:pic>
        <p:nvPicPr>
          <p:cNvPr id="7" name="Picture 6" descr="A screen shot of a graph&#10;&#10;AI-generated content may be incorrect.">
            <a:extLst>
              <a:ext uri="{FF2B5EF4-FFF2-40B4-BE49-F238E27FC236}">
                <a16:creationId xmlns:a16="http://schemas.microsoft.com/office/drawing/2014/main" id="{BE4C4A14-7B06-92C7-E365-C1B6D9AB644D}"/>
              </a:ext>
            </a:extLst>
          </p:cNvPr>
          <p:cNvPicPr>
            <a:picLocks noChangeAspect="1"/>
          </p:cNvPicPr>
          <p:nvPr/>
        </p:nvPicPr>
        <p:blipFill>
          <a:blip r:embed="rId4"/>
          <a:stretch>
            <a:fillRect/>
          </a:stretch>
        </p:blipFill>
        <p:spPr>
          <a:xfrm>
            <a:off x="512647" y="972148"/>
            <a:ext cx="10908417" cy="5317854"/>
          </a:xfrm>
          <a:prstGeom prst="rect">
            <a:avLst/>
          </a:prstGeom>
        </p:spPr>
      </p:pic>
      <p:pic>
        <p:nvPicPr>
          <p:cNvPr id="12" name="Picture 11" descr="A screen shot of a graph&#10;&#10;AI-generated content may be incorrect.">
            <a:extLst>
              <a:ext uri="{FF2B5EF4-FFF2-40B4-BE49-F238E27FC236}">
                <a16:creationId xmlns:a16="http://schemas.microsoft.com/office/drawing/2014/main" id="{9F3E0378-3029-1215-9AB6-598BFC1008F8}"/>
              </a:ext>
            </a:extLst>
          </p:cNvPr>
          <p:cNvPicPr>
            <a:picLocks noChangeAspect="1"/>
          </p:cNvPicPr>
          <p:nvPr/>
        </p:nvPicPr>
        <p:blipFill>
          <a:blip r:embed="rId5"/>
          <a:stretch>
            <a:fillRect/>
          </a:stretch>
        </p:blipFill>
        <p:spPr>
          <a:xfrm>
            <a:off x="512647" y="972148"/>
            <a:ext cx="11044516" cy="5384202"/>
          </a:xfrm>
          <a:prstGeom prst="rect">
            <a:avLst/>
          </a:prstGeom>
        </p:spPr>
      </p:pic>
    </p:spTree>
    <p:extLst>
      <p:ext uri="{BB962C8B-B14F-4D97-AF65-F5344CB8AC3E}">
        <p14:creationId xmlns:p14="http://schemas.microsoft.com/office/powerpoint/2010/main" val="41181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BA79-8E23-7B54-9283-124B34440619}"/>
            </a:ext>
          </a:extLst>
        </p:cNvPr>
        <p:cNvGrpSpPr/>
        <p:nvPr/>
      </p:nvGrpSpPr>
      <p:grpSpPr>
        <a:xfrm>
          <a:off x="0" y="0"/>
          <a:ext cx="0" cy="0"/>
          <a:chOff x="0" y="0"/>
          <a:chExt cx="0" cy="0"/>
        </a:xfrm>
      </p:grpSpPr>
      <p:pic>
        <p:nvPicPr>
          <p:cNvPr id="5" name="Picture 4" descr="A white sign with green check boxes and blue text&#10;&#10;AI-generated content may be incorrect.">
            <a:extLst>
              <a:ext uri="{FF2B5EF4-FFF2-40B4-BE49-F238E27FC236}">
                <a16:creationId xmlns:a16="http://schemas.microsoft.com/office/drawing/2014/main" id="{4422A5A0-3C74-0759-FBE0-0CD23F3D8B47}"/>
              </a:ext>
            </a:extLst>
          </p:cNvPr>
          <p:cNvPicPr>
            <a:picLocks noChangeAspect="1"/>
          </p:cNvPicPr>
          <p:nvPr/>
        </p:nvPicPr>
        <p:blipFill>
          <a:blip r:embed="rId3"/>
          <a:stretch>
            <a:fillRect/>
          </a:stretch>
        </p:blipFill>
        <p:spPr>
          <a:xfrm rot="21152554">
            <a:off x="6876079" y="3523730"/>
            <a:ext cx="2771678" cy="2771678"/>
          </a:xfrm>
          <a:prstGeom prst="rect">
            <a:avLst/>
          </a:prstGeom>
        </p:spPr>
      </p:pic>
      <p:sp>
        <p:nvSpPr>
          <p:cNvPr id="2" name="Slide Number Placeholder 9">
            <a:extLst>
              <a:ext uri="{FF2B5EF4-FFF2-40B4-BE49-F238E27FC236}">
                <a16:creationId xmlns:a16="http://schemas.microsoft.com/office/drawing/2014/main" id="{B5ACE987-F870-AF2D-FE62-54A6AE0CBF50}"/>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14</a:t>
            </a:fld>
            <a:endParaRPr lang="en-US" dirty="0"/>
          </a:p>
        </p:txBody>
      </p:sp>
      <p:sp>
        <p:nvSpPr>
          <p:cNvPr id="3" name="Footer Placeholder 11">
            <a:extLst>
              <a:ext uri="{FF2B5EF4-FFF2-40B4-BE49-F238E27FC236}">
                <a16:creationId xmlns:a16="http://schemas.microsoft.com/office/drawing/2014/main" id="{B2605504-0E8D-A917-BD47-6ACC2DDBAAB2}"/>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19D76A19-5F15-1B89-7C7D-F1519FC0EF0F}"/>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Test Methodology:</a:t>
            </a:r>
          </a:p>
        </p:txBody>
      </p:sp>
      <p:sp>
        <p:nvSpPr>
          <p:cNvPr id="11" name="Title 1">
            <a:extLst>
              <a:ext uri="{FF2B5EF4-FFF2-40B4-BE49-F238E27FC236}">
                <a16:creationId xmlns:a16="http://schemas.microsoft.com/office/drawing/2014/main" id="{41904525-D50B-59AC-B0C6-341AC1CB6861}"/>
              </a:ext>
            </a:extLst>
          </p:cNvPr>
          <p:cNvSpPr txBox="1">
            <a:spLocks/>
          </p:cNvSpPr>
          <p:nvPr/>
        </p:nvSpPr>
        <p:spPr>
          <a:xfrm>
            <a:off x="541572" y="1038498"/>
            <a:ext cx="11044516" cy="508290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Core tests repeated for each transistor type</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err="1">
                <a:latin typeface="+mn-lt"/>
              </a:rPr>
              <a:t>Vge</a:t>
            </a:r>
            <a:r>
              <a:rPr lang="en-US" sz="3000" dirty="0">
                <a:latin typeface="+mn-lt"/>
              </a:rPr>
              <a:t>, </a:t>
            </a:r>
            <a:r>
              <a:rPr lang="en-US" sz="3000" dirty="0" err="1">
                <a:latin typeface="+mn-lt"/>
              </a:rPr>
              <a:t>Vce</a:t>
            </a:r>
            <a:r>
              <a:rPr lang="en-US" sz="3000" dirty="0">
                <a:latin typeface="+mn-lt"/>
              </a:rPr>
              <a:t>, </a:t>
            </a:r>
            <a:r>
              <a:rPr lang="en-US" sz="3000" dirty="0" err="1">
                <a:latin typeface="+mn-lt"/>
              </a:rPr>
              <a:t>Vgs</a:t>
            </a:r>
            <a:r>
              <a:rPr lang="en-US" sz="3000" dirty="0">
                <a:latin typeface="+mn-lt"/>
              </a:rPr>
              <a:t>, </a:t>
            </a:r>
            <a:r>
              <a:rPr lang="en-US" sz="3000" dirty="0" err="1">
                <a:latin typeface="+mn-lt"/>
              </a:rPr>
              <a:t>Vds</a:t>
            </a:r>
            <a:r>
              <a:rPr lang="en-US" sz="3000" dirty="0">
                <a:latin typeface="+mn-lt"/>
              </a:rPr>
              <a:t>, PHASE node, dead-time, and stability</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Used 4-channel scope + differential probing as needed</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IGBT:	 </a:t>
            </a:r>
            <a:r>
              <a:rPr lang="en-US" sz="3000" dirty="0">
                <a:latin typeface="+mn-lt"/>
                <a:hlinkClick r:id="rId4" action="ppaction://hlinkfile"/>
              </a:rPr>
              <a:t>Tests_IGBT.docx</a:t>
            </a:r>
            <a:endParaRPr lang="en-US" sz="3000" dirty="0">
              <a:latin typeface="+mn-lt"/>
            </a:endParaRPr>
          </a:p>
          <a:p>
            <a:pPr marL="457200" indent="-457200" algn="l">
              <a:buFont typeface="Arial" panose="020B0604020202020204" pitchFamily="34" charset="0"/>
              <a:buChar char="•"/>
            </a:pPr>
            <a:r>
              <a:rPr lang="en-US" sz="3000" dirty="0" err="1">
                <a:latin typeface="+mn-lt"/>
              </a:rPr>
              <a:t>CoolSiC</a:t>
            </a:r>
            <a:r>
              <a:rPr lang="en-US" sz="3000" dirty="0">
                <a:latin typeface="+mn-lt"/>
              </a:rPr>
              <a:t>:  </a:t>
            </a:r>
            <a:r>
              <a:rPr lang="en-US" sz="3000" dirty="0">
                <a:latin typeface="+mn-lt"/>
                <a:hlinkClick r:id="rId5" action="ppaction://hlinkfile"/>
              </a:rPr>
              <a:t>Tests_CoolSiC.docx</a:t>
            </a:r>
            <a:endParaRPr lang="en-US" sz="3000" dirty="0">
              <a:latin typeface="+mn-lt"/>
            </a:endParaRPr>
          </a:p>
          <a:p>
            <a:pPr marL="457200" indent="-457200" algn="l">
              <a:buFont typeface="Arial" panose="020B0604020202020204" pitchFamily="34" charset="0"/>
              <a:buChar char="•"/>
            </a:pPr>
            <a:r>
              <a:rPr lang="en-US" sz="3000" dirty="0" err="1">
                <a:latin typeface="+mn-lt"/>
              </a:rPr>
              <a:t>USiC</a:t>
            </a:r>
            <a:r>
              <a:rPr lang="en-US" sz="3000" dirty="0">
                <a:latin typeface="+mn-lt"/>
              </a:rPr>
              <a:t>:	</a:t>
            </a:r>
            <a:r>
              <a:rPr lang="en-US" sz="3000" dirty="0">
                <a:latin typeface="+mn-lt"/>
                <a:hlinkClick r:id="rId6" action="ppaction://hlinkfile"/>
              </a:rPr>
              <a:t>Tests_USiC.docx</a:t>
            </a:r>
            <a:endParaRPr lang="en-US" sz="3000" dirty="0">
              <a:latin typeface="+mn-lt"/>
            </a:endParaRPr>
          </a:p>
        </p:txBody>
      </p:sp>
    </p:spTree>
    <p:extLst>
      <p:ext uri="{BB962C8B-B14F-4D97-AF65-F5344CB8AC3E}">
        <p14:creationId xmlns:p14="http://schemas.microsoft.com/office/powerpoint/2010/main" val="114536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1E609-B06B-B487-1470-F369963FFCAC}"/>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AD625A34-B365-6A71-2D2A-9EE3FA9659BE}"/>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15</a:t>
            </a:fld>
            <a:endParaRPr lang="en-US"/>
          </a:p>
        </p:txBody>
      </p:sp>
      <p:sp>
        <p:nvSpPr>
          <p:cNvPr id="3" name="Footer Placeholder 11">
            <a:extLst>
              <a:ext uri="{FF2B5EF4-FFF2-40B4-BE49-F238E27FC236}">
                <a16:creationId xmlns:a16="http://schemas.microsoft.com/office/drawing/2014/main" id="{053B35F0-CE09-E091-55B7-E9BE1C2C9060}"/>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0873F344-1763-3475-C0E6-DC907C33FC34}"/>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IGBT tests results:</a:t>
            </a:r>
          </a:p>
        </p:txBody>
      </p:sp>
      <p:sp>
        <p:nvSpPr>
          <p:cNvPr id="11" name="Title 1">
            <a:extLst>
              <a:ext uri="{FF2B5EF4-FFF2-40B4-BE49-F238E27FC236}">
                <a16:creationId xmlns:a16="http://schemas.microsoft.com/office/drawing/2014/main" id="{F17F50A5-F4F0-827C-B458-A43B34FFEE50}"/>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Vg signal flow</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err="1">
                <a:latin typeface="+mn-lt"/>
              </a:rPr>
              <a:t>Vge</a:t>
            </a:r>
            <a:r>
              <a:rPr lang="en-US" sz="3000" dirty="0">
                <a:latin typeface="+mn-lt"/>
              </a:rPr>
              <a:t> switching: clean 0 → +15 [V]  / -7.5→ +15 [V] transitions</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err="1">
                <a:latin typeface="+mn-lt"/>
              </a:rPr>
              <a:t>Vce</a:t>
            </a:r>
            <a:r>
              <a:rPr lang="en-US" sz="3000" dirty="0">
                <a:latin typeface="+mn-lt"/>
              </a:rPr>
              <a:t>: ~30 [V] OFF, ~2 [V] ON — expected IGBT behavior</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PHASE: smooth square wave</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Visible dead time</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Timing Stability</a:t>
            </a:r>
          </a:p>
          <a:p>
            <a:pPr algn="l"/>
            <a:endParaRPr lang="en-US" sz="3000" dirty="0">
              <a:latin typeface="+mn-lt"/>
            </a:endParaRPr>
          </a:p>
          <a:p>
            <a:pPr algn="l"/>
            <a:endParaRPr lang="en-US" sz="3000" dirty="0">
              <a:latin typeface="+mn-lt"/>
            </a:endParaRPr>
          </a:p>
        </p:txBody>
      </p:sp>
    </p:spTree>
    <p:extLst>
      <p:ext uri="{BB962C8B-B14F-4D97-AF65-F5344CB8AC3E}">
        <p14:creationId xmlns:p14="http://schemas.microsoft.com/office/powerpoint/2010/main" val="113308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656C2-57D8-3BC0-0A76-5BFA237BC62E}"/>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37FD662A-C8B9-A32B-0DFF-A9D715C19559}"/>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16</a:t>
            </a:fld>
            <a:endParaRPr lang="en-US"/>
          </a:p>
        </p:txBody>
      </p:sp>
      <p:sp>
        <p:nvSpPr>
          <p:cNvPr id="3" name="Footer Placeholder 11">
            <a:extLst>
              <a:ext uri="{FF2B5EF4-FFF2-40B4-BE49-F238E27FC236}">
                <a16:creationId xmlns:a16="http://schemas.microsoft.com/office/drawing/2014/main" id="{A6A4F93A-6C92-A951-5C1E-D71FDF453E25}"/>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F66962DD-70B8-BBF3-9BE8-8E0A59754485}"/>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IGBT tests results - Vg HS and LS:</a:t>
            </a:r>
          </a:p>
        </p:txBody>
      </p:sp>
      <p:pic>
        <p:nvPicPr>
          <p:cNvPr id="5" name="Picture 4" descr="A screen shot of a computer&#10;&#10;AI-generated content may be incorrect.">
            <a:extLst>
              <a:ext uri="{FF2B5EF4-FFF2-40B4-BE49-F238E27FC236}">
                <a16:creationId xmlns:a16="http://schemas.microsoft.com/office/drawing/2014/main" id="{D93A37FB-6420-B035-F62F-DF4BD5D45FCC}"/>
              </a:ext>
            </a:extLst>
          </p:cNvPr>
          <p:cNvPicPr>
            <a:picLocks noChangeAspect="1"/>
          </p:cNvPicPr>
          <p:nvPr/>
        </p:nvPicPr>
        <p:blipFill>
          <a:blip r:embed="rId3"/>
          <a:stretch>
            <a:fillRect/>
          </a:stretch>
        </p:blipFill>
        <p:spPr>
          <a:xfrm>
            <a:off x="5562626" y="1037573"/>
            <a:ext cx="5511748" cy="2686977"/>
          </a:xfrm>
          <a:prstGeom prst="rect">
            <a:avLst/>
          </a:prstGeom>
        </p:spPr>
      </p:pic>
      <p:pic>
        <p:nvPicPr>
          <p:cNvPr id="7" name="Picture 6" descr="A screen shot of a computer screen&#10;&#10;AI-generated content may be incorrect.">
            <a:extLst>
              <a:ext uri="{FF2B5EF4-FFF2-40B4-BE49-F238E27FC236}">
                <a16:creationId xmlns:a16="http://schemas.microsoft.com/office/drawing/2014/main" id="{07B2B72D-31BD-BA3C-AF0B-C79F23A4F1F7}"/>
              </a:ext>
            </a:extLst>
          </p:cNvPr>
          <p:cNvPicPr>
            <a:picLocks noChangeAspect="1"/>
          </p:cNvPicPr>
          <p:nvPr/>
        </p:nvPicPr>
        <p:blipFill>
          <a:blip r:embed="rId4"/>
          <a:stretch>
            <a:fillRect/>
          </a:stretch>
        </p:blipFill>
        <p:spPr>
          <a:xfrm>
            <a:off x="5562626" y="3741412"/>
            <a:ext cx="5511748" cy="2686977"/>
          </a:xfrm>
          <a:prstGeom prst="rect">
            <a:avLst/>
          </a:prstGeom>
        </p:spPr>
      </p:pic>
      <p:sp>
        <p:nvSpPr>
          <p:cNvPr id="8" name="Title 1">
            <a:extLst>
              <a:ext uri="{FF2B5EF4-FFF2-40B4-BE49-F238E27FC236}">
                <a16:creationId xmlns:a16="http://schemas.microsoft.com/office/drawing/2014/main" id="{225731CD-5EC3-3577-439C-4963B38C9CE4}"/>
              </a:ext>
            </a:extLst>
          </p:cNvPr>
          <p:cNvSpPr txBox="1">
            <a:spLocks/>
          </p:cNvSpPr>
          <p:nvPr/>
        </p:nvSpPr>
        <p:spPr>
          <a:xfrm>
            <a:off x="541572" y="1038498"/>
            <a:ext cx="5021054" cy="54250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err="1">
                <a:latin typeface="+mn-lt"/>
              </a:rPr>
              <a:t>Vge</a:t>
            </a:r>
            <a:r>
              <a:rPr lang="en-US" sz="3000" dirty="0">
                <a:latin typeface="+mn-lt"/>
              </a:rPr>
              <a:t>: +16 to −5.2 [V]</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Falling edge is slow</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Likely due to floating PHASE and clamping at</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err="1">
                <a:latin typeface="+mn-lt"/>
              </a:rPr>
              <a:t>Vge</a:t>
            </a:r>
            <a:r>
              <a:rPr lang="en-US" sz="3000" dirty="0">
                <a:latin typeface="+mn-lt"/>
              </a:rPr>
              <a:t>: +15.6 to −7.2 [V]</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Falling edge is sharp</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Proper reference to HV− enables full swing</a:t>
            </a:r>
          </a:p>
          <a:p>
            <a:pPr marL="457200" indent="-457200" algn="l">
              <a:buFont typeface="Arial" panose="020B0604020202020204" pitchFamily="34" charset="0"/>
              <a:buChar char="•"/>
            </a:pPr>
            <a:endParaRPr lang="en-US" sz="3000" dirty="0">
              <a:latin typeface="+mn-lt"/>
            </a:endParaRPr>
          </a:p>
        </p:txBody>
      </p:sp>
    </p:spTree>
    <p:extLst>
      <p:ext uri="{BB962C8B-B14F-4D97-AF65-F5344CB8AC3E}">
        <p14:creationId xmlns:p14="http://schemas.microsoft.com/office/powerpoint/2010/main" val="778365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33D8F-02F3-BCA9-1A1D-2554FE65C4AC}"/>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CC86E93A-7686-2088-D6E2-BFD53AD12DF4}"/>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17</a:t>
            </a:fld>
            <a:endParaRPr lang="en-US"/>
          </a:p>
        </p:txBody>
      </p:sp>
      <p:sp>
        <p:nvSpPr>
          <p:cNvPr id="3" name="Footer Placeholder 11">
            <a:extLst>
              <a:ext uri="{FF2B5EF4-FFF2-40B4-BE49-F238E27FC236}">
                <a16:creationId xmlns:a16="http://schemas.microsoft.com/office/drawing/2014/main" id="{FBE4348A-712A-D792-AB4E-31F495A92EC1}"/>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ED492780-F0CD-DC64-687D-343C32C2BF6B}"/>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IGBT tests results - </a:t>
            </a:r>
            <a:r>
              <a:rPr lang="en-US" sz="4000" b="1" dirty="0" err="1">
                <a:solidFill>
                  <a:srgbClr val="002060"/>
                </a:solidFill>
              </a:rPr>
              <a:t>Vce</a:t>
            </a:r>
            <a:r>
              <a:rPr lang="en-US" sz="4000" b="1" dirty="0">
                <a:solidFill>
                  <a:srgbClr val="002060"/>
                </a:solidFill>
              </a:rPr>
              <a:t> HS and LS:</a:t>
            </a:r>
          </a:p>
        </p:txBody>
      </p:sp>
      <p:pic>
        <p:nvPicPr>
          <p:cNvPr id="5" name="Picture 4" descr="A screen shot of a computer&#10;&#10;AI-generated content may be incorrect.">
            <a:extLst>
              <a:ext uri="{FF2B5EF4-FFF2-40B4-BE49-F238E27FC236}">
                <a16:creationId xmlns:a16="http://schemas.microsoft.com/office/drawing/2014/main" id="{B491D544-92CC-16BF-52B2-9694CD96EDFA}"/>
              </a:ext>
            </a:extLst>
          </p:cNvPr>
          <p:cNvPicPr>
            <a:picLocks noChangeAspect="1"/>
          </p:cNvPicPr>
          <p:nvPr/>
        </p:nvPicPr>
        <p:blipFill>
          <a:blip r:embed="rId3"/>
          <a:stretch>
            <a:fillRect/>
          </a:stretch>
        </p:blipFill>
        <p:spPr>
          <a:xfrm>
            <a:off x="5594349" y="967401"/>
            <a:ext cx="5532359" cy="269702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EC0BE024-48D1-293E-E819-73958918AC93}"/>
              </a:ext>
            </a:extLst>
          </p:cNvPr>
          <p:cNvPicPr>
            <a:picLocks noChangeAspect="1"/>
          </p:cNvPicPr>
          <p:nvPr/>
        </p:nvPicPr>
        <p:blipFill>
          <a:blip r:embed="rId4"/>
          <a:stretch>
            <a:fillRect/>
          </a:stretch>
        </p:blipFill>
        <p:spPr>
          <a:xfrm>
            <a:off x="5594351" y="3710125"/>
            <a:ext cx="5532359" cy="2697025"/>
          </a:xfrm>
          <a:prstGeom prst="rect">
            <a:avLst/>
          </a:prstGeom>
        </p:spPr>
      </p:pic>
      <p:pic>
        <p:nvPicPr>
          <p:cNvPr id="9" name="Picture 8" descr="A screen shot of a graph&#10;&#10;AI-generated content may be incorrect.">
            <a:extLst>
              <a:ext uri="{FF2B5EF4-FFF2-40B4-BE49-F238E27FC236}">
                <a16:creationId xmlns:a16="http://schemas.microsoft.com/office/drawing/2014/main" id="{4FC2369F-F1F0-3FC7-F620-1662A3A2155A}"/>
              </a:ext>
            </a:extLst>
          </p:cNvPr>
          <p:cNvPicPr>
            <a:picLocks noChangeAspect="1"/>
          </p:cNvPicPr>
          <p:nvPr/>
        </p:nvPicPr>
        <p:blipFill>
          <a:blip r:embed="rId5"/>
          <a:stretch>
            <a:fillRect/>
          </a:stretch>
        </p:blipFill>
        <p:spPr>
          <a:xfrm>
            <a:off x="4855328" y="2624455"/>
            <a:ext cx="7010400" cy="3417570"/>
          </a:xfrm>
          <a:prstGeom prst="rect">
            <a:avLst/>
          </a:prstGeom>
          <a:ln w="38100">
            <a:solidFill>
              <a:schemeClr val="bg1"/>
            </a:solidFill>
          </a:ln>
        </p:spPr>
      </p:pic>
      <p:sp>
        <p:nvSpPr>
          <p:cNvPr id="4" name="Title 1">
            <a:extLst>
              <a:ext uri="{FF2B5EF4-FFF2-40B4-BE49-F238E27FC236}">
                <a16:creationId xmlns:a16="http://schemas.microsoft.com/office/drawing/2014/main" id="{9A9D6BDB-1D4D-C6F0-2CE5-AE803D13A604}"/>
              </a:ext>
            </a:extLst>
          </p:cNvPr>
          <p:cNvSpPr txBox="1">
            <a:spLocks/>
          </p:cNvSpPr>
          <p:nvPr/>
        </p:nvSpPr>
        <p:spPr>
          <a:xfrm>
            <a:off x="541572" y="1038498"/>
            <a:ext cx="4114800" cy="54250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err="1">
                <a:latin typeface="+mn-lt"/>
              </a:rPr>
              <a:t>Vce</a:t>
            </a:r>
            <a:r>
              <a:rPr lang="en-US" sz="3000" dirty="0">
                <a:latin typeface="+mn-lt"/>
              </a:rPr>
              <a:t> swings from ~30 to ~1.2–1.6  [V] both</a:t>
            </a:r>
            <a:br>
              <a:rPr lang="en-US" sz="3000" dirty="0">
                <a:latin typeface="+mn-lt"/>
              </a:rPr>
            </a:br>
            <a:endParaRPr lang="en-US" sz="3000" dirty="0">
              <a:latin typeface="+mn-lt"/>
            </a:endParaRPr>
          </a:p>
          <a:p>
            <a:pPr marL="457200" indent="-457200" algn="l">
              <a:buFont typeface="Arial" panose="020B0604020202020204" pitchFamily="34" charset="0"/>
              <a:buChar char="•"/>
            </a:pPr>
            <a:r>
              <a:rPr lang="en-US" sz="3000" dirty="0">
                <a:latin typeface="+mn-lt"/>
              </a:rPr>
              <a:t>IGBTs operate cleanly with stable transitions</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Zoom shows slight overshoot on LS </a:t>
            </a:r>
            <a:r>
              <a:rPr lang="en-US" sz="3000" dirty="0" err="1">
                <a:latin typeface="+mn-lt"/>
              </a:rPr>
              <a:t>turn-ON</a:t>
            </a:r>
            <a:r>
              <a:rPr lang="en-US" sz="3000" dirty="0">
                <a:latin typeface="+mn-lt"/>
              </a:rPr>
              <a:t>, no ringing</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Switching behavior matches expectations</a:t>
            </a:r>
          </a:p>
          <a:p>
            <a:pPr marL="457200" indent="-457200" algn="l">
              <a:buFont typeface="Arial" panose="020B0604020202020204" pitchFamily="34" charset="0"/>
              <a:buChar char="•"/>
            </a:pPr>
            <a:endParaRPr lang="en-US" sz="3000" dirty="0">
              <a:latin typeface="+mn-lt"/>
            </a:endParaRPr>
          </a:p>
        </p:txBody>
      </p:sp>
    </p:spTree>
    <p:extLst>
      <p:ext uri="{BB962C8B-B14F-4D97-AF65-F5344CB8AC3E}">
        <p14:creationId xmlns:p14="http://schemas.microsoft.com/office/powerpoint/2010/main" val="383529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B5213-1090-8A29-CF27-62AF1508598F}"/>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491573E8-5027-19FC-EE20-797537DB3A7A}"/>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18</a:t>
            </a:fld>
            <a:endParaRPr lang="en-US"/>
          </a:p>
        </p:txBody>
      </p:sp>
      <p:sp>
        <p:nvSpPr>
          <p:cNvPr id="3" name="Footer Placeholder 11">
            <a:extLst>
              <a:ext uri="{FF2B5EF4-FFF2-40B4-BE49-F238E27FC236}">
                <a16:creationId xmlns:a16="http://schemas.microsoft.com/office/drawing/2014/main" id="{835E9C08-CA07-E262-40DD-D12DA84F7ED7}"/>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40E4544F-066B-10D1-6CF6-E1CDFFB5A1C9}"/>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IGBT tests results – </a:t>
            </a:r>
            <a:r>
              <a:rPr lang="en-US" sz="4000" b="1" dirty="0" err="1">
                <a:solidFill>
                  <a:srgbClr val="002060"/>
                </a:solidFill>
              </a:rPr>
              <a:t>Vge_HS</a:t>
            </a:r>
            <a:r>
              <a:rPr lang="en-US" sz="4000" b="1" dirty="0">
                <a:solidFill>
                  <a:srgbClr val="002060"/>
                </a:solidFill>
              </a:rPr>
              <a:t> Vs. </a:t>
            </a:r>
            <a:r>
              <a:rPr lang="en-US" sz="4000" b="1" dirty="0" err="1">
                <a:solidFill>
                  <a:srgbClr val="002060"/>
                </a:solidFill>
              </a:rPr>
              <a:t>Vge_LS</a:t>
            </a:r>
            <a:r>
              <a:rPr lang="en-US" sz="4000" b="1" dirty="0">
                <a:solidFill>
                  <a:srgbClr val="002060"/>
                </a:solidFill>
              </a:rPr>
              <a:t> (dead-time):</a:t>
            </a:r>
          </a:p>
        </p:txBody>
      </p:sp>
      <p:pic>
        <p:nvPicPr>
          <p:cNvPr id="6" name="Picture 5" descr="A screen shot of a computer&#10;&#10;AI-generated content may be incorrect.">
            <a:extLst>
              <a:ext uri="{FF2B5EF4-FFF2-40B4-BE49-F238E27FC236}">
                <a16:creationId xmlns:a16="http://schemas.microsoft.com/office/drawing/2014/main" id="{708F33E7-2F3F-9FBA-7060-A1DC6A2E7FA0}"/>
              </a:ext>
            </a:extLst>
          </p:cNvPr>
          <p:cNvPicPr>
            <a:picLocks noChangeAspect="1"/>
          </p:cNvPicPr>
          <p:nvPr/>
        </p:nvPicPr>
        <p:blipFill>
          <a:blip r:embed="rId3"/>
          <a:stretch>
            <a:fillRect/>
          </a:stretch>
        </p:blipFill>
        <p:spPr>
          <a:xfrm>
            <a:off x="723899" y="1200150"/>
            <a:ext cx="8297333" cy="4044950"/>
          </a:xfrm>
          <a:prstGeom prst="rect">
            <a:avLst/>
          </a:prstGeom>
        </p:spPr>
      </p:pic>
      <p:pic>
        <p:nvPicPr>
          <p:cNvPr id="11" name="Picture 10" descr="A screen shot of a graph&#10;&#10;AI-generated content may be incorrect.">
            <a:extLst>
              <a:ext uri="{FF2B5EF4-FFF2-40B4-BE49-F238E27FC236}">
                <a16:creationId xmlns:a16="http://schemas.microsoft.com/office/drawing/2014/main" id="{C3E6F7A9-9D1E-373E-5A74-1B6A938492D0}"/>
              </a:ext>
            </a:extLst>
          </p:cNvPr>
          <p:cNvPicPr>
            <a:picLocks noChangeAspect="1"/>
          </p:cNvPicPr>
          <p:nvPr/>
        </p:nvPicPr>
        <p:blipFill>
          <a:blip r:embed="rId4"/>
          <a:stretch>
            <a:fillRect/>
          </a:stretch>
        </p:blipFill>
        <p:spPr>
          <a:xfrm>
            <a:off x="1463431" y="1612900"/>
            <a:ext cx="8518769" cy="4152900"/>
          </a:xfrm>
          <a:prstGeom prst="rect">
            <a:avLst/>
          </a:prstGeom>
          <a:ln w="38100">
            <a:solidFill>
              <a:schemeClr val="bg1"/>
            </a:solidFill>
          </a:ln>
        </p:spPr>
      </p:pic>
      <p:pic>
        <p:nvPicPr>
          <p:cNvPr id="13" name="Picture 12" descr="A screen shot of a graph&#10;&#10;AI-generated content may be incorrect.">
            <a:extLst>
              <a:ext uri="{FF2B5EF4-FFF2-40B4-BE49-F238E27FC236}">
                <a16:creationId xmlns:a16="http://schemas.microsoft.com/office/drawing/2014/main" id="{5FDC6E5E-90C8-057D-3BC3-236A4F0E4ACB}"/>
              </a:ext>
            </a:extLst>
          </p:cNvPr>
          <p:cNvPicPr>
            <a:picLocks noChangeAspect="1"/>
          </p:cNvPicPr>
          <p:nvPr/>
        </p:nvPicPr>
        <p:blipFill>
          <a:blip r:embed="rId5"/>
          <a:stretch>
            <a:fillRect/>
          </a:stretch>
        </p:blipFill>
        <p:spPr>
          <a:xfrm>
            <a:off x="3271299" y="2171700"/>
            <a:ext cx="8131534" cy="3964123"/>
          </a:xfrm>
          <a:prstGeom prst="rect">
            <a:avLst/>
          </a:prstGeom>
          <a:ln w="38100">
            <a:solidFill>
              <a:schemeClr val="bg1"/>
            </a:solidFill>
          </a:ln>
        </p:spPr>
      </p:pic>
    </p:spTree>
    <p:extLst>
      <p:ext uri="{BB962C8B-B14F-4D97-AF65-F5344CB8AC3E}">
        <p14:creationId xmlns:p14="http://schemas.microsoft.com/office/powerpoint/2010/main" val="144760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5487F-B5CD-7513-7635-2631A1C6D905}"/>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571AA6A3-97F9-337A-D3D4-E5FB7E2648E7}"/>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19</a:t>
            </a:fld>
            <a:endParaRPr lang="en-US"/>
          </a:p>
        </p:txBody>
      </p:sp>
      <p:sp>
        <p:nvSpPr>
          <p:cNvPr id="3" name="Footer Placeholder 11">
            <a:extLst>
              <a:ext uri="{FF2B5EF4-FFF2-40B4-BE49-F238E27FC236}">
                <a16:creationId xmlns:a16="http://schemas.microsoft.com/office/drawing/2014/main" id="{B76DDC98-A6A5-F35F-71DE-5F2C9896CC0A}"/>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B367E7DC-B8F3-77E0-0B4B-00B35DCE13D3}"/>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IGBT tests results – Timing Stability:</a:t>
            </a:r>
          </a:p>
        </p:txBody>
      </p:sp>
      <p:pic>
        <p:nvPicPr>
          <p:cNvPr id="5" name="Picture 4" descr="A screen shot of a graph&#10;&#10;AI-generated content may be incorrect.">
            <a:extLst>
              <a:ext uri="{FF2B5EF4-FFF2-40B4-BE49-F238E27FC236}">
                <a16:creationId xmlns:a16="http://schemas.microsoft.com/office/drawing/2014/main" id="{9737D687-14F2-E3A4-68CF-F7AEE8CECAE9}"/>
              </a:ext>
            </a:extLst>
          </p:cNvPr>
          <p:cNvPicPr>
            <a:picLocks noChangeAspect="1"/>
          </p:cNvPicPr>
          <p:nvPr/>
        </p:nvPicPr>
        <p:blipFill>
          <a:blip r:embed="rId3"/>
          <a:stretch>
            <a:fillRect/>
          </a:stretch>
        </p:blipFill>
        <p:spPr>
          <a:xfrm>
            <a:off x="660399" y="1140980"/>
            <a:ext cx="8210297" cy="4002520"/>
          </a:xfrm>
          <a:prstGeom prst="rect">
            <a:avLst/>
          </a:prstGeom>
        </p:spPr>
      </p:pic>
      <p:pic>
        <p:nvPicPr>
          <p:cNvPr id="8" name="Picture 7" descr="A screen shot of a graph&#10;&#10;AI-generated content may be incorrect.">
            <a:extLst>
              <a:ext uri="{FF2B5EF4-FFF2-40B4-BE49-F238E27FC236}">
                <a16:creationId xmlns:a16="http://schemas.microsoft.com/office/drawing/2014/main" id="{39EB8048-CE79-8819-9CC0-C7C220C8A131}"/>
              </a:ext>
            </a:extLst>
          </p:cNvPr>
          <p:cNvPicPr>
            <a:picLocks noChangeAspect="1"/>
          </p:cNvPicPr>
          <p:nvPr/>
        </p:nvPicPr>
        <p:blipFill>
          <a:blip r:embed="rId4"/>
          <a:stretch>
            <a:fillRect/>
          </a:stretch>
        </p:blipFill>
        <p:spPr>
          <a:xfrm>
            <a:off x="1910227" y="1687923"/>
            <a:ext cx="7951742" cy="3876475"/>
          </a:xfrm>
          <a:prstGeom prst="rect">
            <a:avLst/>
          </a:prstGeom>
          <a:ln w="38100">
            <a:solidFill>
              <a:schemeClr val="bg1"/>
            </a:solidFill>
          </a:ln>
        </p:spPr>
      </p:pic>
      <p:pic>
        <p:nvPicPr>
          <p:cNvPr id="12" name="Picture 11" descr="A screen shot of a graph&#10;&#10;AI-generated content may be incorrect.">
            <a:extLst>
              <a:ext uri="{FF2B5EF4-FFF2-40B4-BE49-F238E27FC236}">
                <a16:creationId xmlns:a16="http://schemas.microsoft.com/office/drawing/2014/main" id="{48A1CE69-328E-0784-6286-E7C8EE02185E}"/>
              </a:ext>
            </a:extLst>
          </p:cNvPr>
          <p:cNvPicPr>
            <a:picLocks noChangeAspect="1"/>
          </p:cNvPicPr>
          <p:nvPr/>
        </p:nvPicPr>
        <p:blipFill>
          <a:blip r:embed="rId5"/>
          <a:stretch>
            <a:fillRect/>
          </a:stretch>
        </p:blipFill>
        <p:spPr>
          <a:xfrm>
            <a:off x="3892927" y="2400300"/>
            <a:ext cx="7638674" cy="3723853"/>
          </a:xfrm>
          <a:prstGeom prst="rect">
            <a:avLst/>
          </a:prstGeom>
          <a:ln w="38100">
            <a:solidFill>
              <a:schemeClr val="bg1"/>
            </a:solidFill>
          </a:ln>
        </p:spPr>
      </p:pic>
    </p:spTree>
    <p:extLst>
      <p:ext uri="{BB962C8B-B14F-4D97-AF65-F5344CB8AC3E}">
        <p14:creationId xmlns:p14="http://schemas.microsoft.com/office/powerpoint/2010/main" val="120719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8FFC7-0DDE-5BB0-05B2-74E99E11B9D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6A2D296-4DDE-264E-9AC3-970D7AA78DE2}"/>
              </a:ext>
            </a:extLst>
          </p:cNvPr>
          <p:cNvPicPr>
            <a:picLocks noChangeAspect="1"/>
          </p:cNvPicPr>
          <p:nvPr/>
        </p:nvPicPr>
        <p:blipFill>
          <a:blip r:embed="rId3"/>
          <a:stretch>
            <a:fillRect/>
          </a:stretch>
        </p:blipFill>
        <p:spPr>
          <a:xfrm>
            <a:off x="8350561" y="3507021"/>
            <a:ext cx="3297993" cy="2630983"/>
          </a:xfrm>
          <a:prstGeom prst="rect">
            <a:avLst/>
          </a:prstGeom>
        </p:spPr>
      </p:pic>
      <p:pic>
        <p:nvPicPr>
          <p:cNvPr id="12" name="Picture 11" descr="A close-up of a circuit board&#10;&#10;Description automatically generated">
            <a:extLst>
              <a:ext uri="{FF2B5EF4-FFF2-40B4-BE49-F238E27FC236}">
                <a16:creationId xmlns:a16="http://schemas.microsoft.com/office/drawing/2014/main" id="{9759757F-295A-A16E-58B9-CC9F0F550000}"/>
              </a:ext>
            </a:extLst>
          </p:cNvPr>
          <p:cNvPicPr>
            <a:picLocks noChangeAspect="1"/>
          </p:cNvPicPr>
          <p:nvPr/>
        </p:nvPicPr>
        <p:blipFill>
          <a:blip r:embed="rId4"/>
          <a:stretch>
            <a:fillRect/>
          </a:stretch>
        </p:blipFill>
        <p:spPr>
          <a:xfrm>
            <a:off x="8051800" y="489994"/>
            <a:ext cx="3878818" cy="2630982"/>
          </a:xfrm>
          <a:prstGeom prst="rect">
            <a:avLst/>
          </a:prstGeom>
        </p:spPr>
      </p:pic>
      <p:sp>
        <p:nvSpPr>
          <p:cNvPr id="2" name="Slide Number Placeholder 9">
            <a:extLst>
              <a:ext uri="{FF2B5EF4-FFF2-40B4-BE49-F238E27FC236}">
                <a16:creationId xmlns:a16="http://schemas.microsoft.com/office/drawing/2014/main" id="{84D2ED16-2F73-375A-0C8D-E93E206A4B1D}"/>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a:t>
            </a:fld>
            <a:endParaRPr lang="en-US"/>
          </a:p>
        </p:txBody>
      </p:sp>
      <p:sp>
        <p:nvSpPr>
          <p:cNvPr id="3" name="Footer Placeholder 11">
            <a:extLst>
              <a:ext uri="{FF2B5EF4-FFF2-40B4-BE49-F238E27FC236}">
                <a16:creationId xmlns:a16="http://schemas.microsoft.com/office/drawing/2014/main" id="{E86C0D72-83DD-9CC8-B7BF-855DF0D648D7}"/>
              </a:ext>
            </a:extLst>
          </p:cNvPr>
          <p:cNvSpPr>
            <a:spLocks noGrp="1"/>
          </p:cNvSpPr>
          <p:nvPr>
            <p:ph type="ftr" sz="quarter" idx="11"/>
          </p:nvPr>
        </p:nvSpPr>
        <p:spPr>
          <a:xfrm>
            <a:off x="4038600" y="6356350"/>
            <a:ext cx="4114800" cy="365125"/>
          </a:xfrm>
        </p:spPr>
        <p:txBody>
          <a:bodyPr/>
          <a:lstStyle/>
          <a:p>
            <a:r>
              <a:rPr lang="en-US"/>
              <a:t>Technion – PEARL – GENERIC GATE DRIVER</a:t>
            </a:r>
            <a:endParaRPr lang="en-US" dirty="0"/>
          </a:p>
        </p:txBody>
      </p:sp>
      <p:sp>
        <p:nvSpPr>
          <p:cNvPr id="10" name="Title 1">
            <a:extLst>
              <a:ext uri="{FF2B5EF4-FFF2-40B4-BE49-F238E27FC236}">
                <a16:creationId xmlns:a16="http://schemas.microsoft.com/office/drawing/2014/main" id="{E217E27E-E07D-3995-30C0-2A1D84901C5E}"/>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Project Objective:</a:t>
            </a:r>
          </a:p>
        </p:txBody>
      </p:sp>
      <p:sp>
        <p:nvSpPr>
          <p:cNvPr id="11" name="Title 1">
            <a:extLst>
              <a:ext uri="{FF2B5EF4-FFF2-40B4-BE49-F238E27FC236}">
                <a16:creationId xmlns:a16="http://schemas.microsoft.com/office/drawing/2014/main" id="{D9A903C0-19AD-B422-DE29-F9F0AB5F1C6D}"/>
              </a:ext>
            </a:extLst>
          </p:cNvPr>
          <p:cNvSpPr txBox="1">
            <a:spLocks/>
          </p:cNvSpPr>
          <p:nvPr/>
        </p:nvSpPr>
        <p:spPr>
          <a:xfrm>
            <a:off x="541571" y="1064554"/>
            <a:ext cx="7510229" cy="491714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000" b="1" dirty="0">
                <a:latin typeface="+mn-lt"/>
              </a:rPr>
              <a:t>Goal: </a:t>
            </a:r>
            <a:r>
              <a:rPr lang="en-US" sz="3000" dirty="0">
                <a:latin typeface="+mn-lt"/>
              </a:rPr>
              <a:t>Characterize the Infineon Eval-1ED3321MC12N gate driver board to develop a flexible, lab-grade generic gate driver platform.</a:t>
            </a:r>
          </a:p>
          <a:p>
            <a:pPr algn="l"/>
            <a:endParaRPr lang="en-US" sz="3000" dirty="0">
              <a:latin typeface="+mn-lt"/>
            </a:endParaRPr>
          </a:p>
          <a:p>
            <a:pPr algn="l"/>
            <a:r>
              <a:rPr lang="en-US" sz="3000" b="1" dirty="0">
                <a:latin typeface="+mn-lt"/>
              </a:rPr>
              <a:t>Use Case: </a:t>
            </a:r>
            <a:r>
              <a:rPr lang="en-US" sz="3000" dirty="0">
                <a:latin typeface="+mn-lt"/>
              </a:rPr>
              <a:t>Enable reliable testing and switching between various transistor types (IGBT, </a:t>
            </a:r>
            <a:r>
              <a:rPr lang="en-US" sz="3000" dirty="0" err="1">
                <a:latin typeface="+mn-lt"/>
              </a:rPr>
              <a:t>CoolSiC</a:t>
            </a:r>
            <a:r>
              <a:rPr lang="en-US" sz="3000" dirty="0">
                <a:latin typeface="+mn-lt"/>
              </a:rPr>
              <a:t>, </a:t>
            </a:r>
            <a:r>
              <a:rPr lang="en-US" sz="3000" dirty="0" err="1">
                <a:latin typeface="+mn-lt"/>
              </a:rPr>
              <a:t>USiC</a:t>
            </a:r>
            <a:r>
              <a:rPr lang="en-US" sz="3000" dirty="0">
                <a:latin typeface="+mn-lt"/>
              </a:rPr>
              <a:t>), with proper gate drive configurations.</a:t>
            </a:r>
          </a:p>
          <a:p>
            <a:pPr algn="l"/>
            <a:endParaRPr lang="en-US" sz="3000" dirty="0">
              <a:latin typeface="+mn-lt"/>
            </a:endParaRPr>
          </a:p>
          <a:p>
            <a:pPr algn="l"/>
            <a:r>
              <a:rPr lang="en-US" sz="3000" b="1" dirty="0">
                <a:latin typeface="+mn-lt"/>
              </a:rPr>
              <a:t>Application in Lab: </a:t>
            </a:r>
            <a:r>
              <a:rPr lang="en-US" sz="3000" dirty="0">
                <a:latin typeface="+mn-lt"/>
              </a:rPr>
              <a:t>Establish a reusable half-bridge configuration that supports multiple switching devices and simplifies future lab-grade setups.</a:t>
            </a:r>
            <a:endParaRPr lang="en-US" sz="3000" dirty="0">
              <a:highlight>
                <a:srgbClr val="FFFF00"/>
              </a:highlight>
              <a:latin typeface="+mn-lt"/>
            </a:endParaRPr>
          </a:p>
        </p:txBody>
      </p:sp>
    </p:spTree>
    <p:extLst>
      <p:ext uri="{BB962C8B-B14F-4D97-AF65-F5344CB8AC3E}">
        <p14:creationId xmlns:p14="http://schemas.microsoft.com/office/powerpoint/2010/main" val="1809102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23189-63ED-A7A8-4A55-B0794242E607}"/>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A0979CAA-EC4F-3A8A-1266-F391E9946B56}"/>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20</a:t>
            </a:fld>
            <a:endParaRPr lang="en-US"/>
          </a:p>
        </p:txBody>
      </p:sp>
      <p:sp>
        <p:nvSpPr>
          <p:cNvPr id="3" name="Footer Placeholder 11">
            <a:extLst>
              <a:ext uri="{FF2B5EF4-FFF2-40B4-BE49-F238E27FC236}">
                <a16:creationId xmlns:a16="http://schemas.microsoft.com/office/drawing/2014/main" id="{47E75463-756C-5361-B844-C2E377A4DB25}"/>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73215591-D862-97AF-3807-9459E339F8E3}"/>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rgbClr val="002060"/>
                </a:solidFill>
              </a:rPr>
              <a:t>CoolSiC</a:t>
            </a:r>
            <a:r>
              <a:rPr lang="en-US" sz="4000" b="1" dirty="0">
                <a:solidFill>
                  <a:srgbClr val="002060"/>
                </a:solidFill>
              </a:rPr>
              <a:t> tests results - </a:t>
            </a:r>
            <a:r>
              <a:rPr lang="en-US" sz="4000" b="1" dirty="0" err="1">
                <a:solidFill>
                  <a:srgbClr val="002060"/>
                </a:solidFill>
              </a:rPr>
              <a:t>Vgs</a:t>
            </a:r>
            <a:r>
              <a:rPr lang="en-US" sz="4000" b="1" dirty="0">
                <a:solidFill>
                  <a:srgbClr val="002060"/>
                </a:solidFill>
              </a:rPr>
              <a:t> HS/LS with HV on:</a:t>
            </a:r>
            <a:endParaRPr lang="en-US" sz="4000" b="1" dirty="0">
              <a:solidFill>
                <a:srgbClr val="002060"/>
              </a:solidFill>
              <a:highlight>
                <a:srgbClr val="FFFF00"/>
              </a:highlight>
            </a:endParaRPr>
          </a:p>
        </p:txBody>
      </p:sp>
      <p:sp>
        <p:nvSpPr>
          <p:cNvPr id="11" name="Title 1">
            <a:extLst>
              <a:ext uri="{FF2B5EF4-FFF2-40B4-BE49-F238E27FC236}">
                <a16:creationId xmlns:a16="http://schemas.microsoft.com/office/drawing/2014/main" id="{0738481C-B661-FF62-B49B-8E6054A0CACE}"/>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err="1">
                <a:latin typeface="+mn-lt"/>
              </a:rPr>
              <a:t>Vgs</a:t>
            </a:r>
            <a:r>
              <a:rPr lang="en-US" sz="3000" dirty="0">
                <a:latin typeface="+mn-lt"/>
              </a:rPr>
              <a:t>: +15 / −2 [V], clean transitions</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err="1">
                <a:latin typeface="+mn-lt"/>
              </a:rPr>
              <a:t>Vds</a:t>
            </a:r>
            <a:r>
              <a:rPr lang="en-US" sz="3000" dirty="0">
                <a:latin typeface="+mn-lt"/>
              </a:rPr>
              <a:t>: ~30 [V] OFF, ~0.6[ V] ON, sharp edges</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PHASE: fast switching, minimal overshoot</a:t>
            </a:r>
          </a:p>
        </p:txBody>
      </p:sp>
      <p:pic>
        <p:nvPicPr>
          <p:cNvPr id="6" name="Picture 5" descr="A screen shot of a computer&#10;&#10;AI-generated content may be incorrect.">
            <a:extLst>
              <a:ext uri="{FF2B5EF4-FFF2-40B4-BE49-F238E27FC236}">
                <a16:creationId xmlns:a16="http://schemas.microsoft.com/office/drawing/2014/main" id="{FF49EE1C-B835-9A64-F988-F2CC32FAD4BE}"/>
              </a:ext>
            </a:extLst>
          </p:cNvPr>
          <p:cNvPicPr>
            <a:picLocks noChangeAspect="1"/>
          </p:cNvPicPr>
          <p:nvPr/>
        </p:nvPicPr>
        <p:blipFill>
          <a:blip r:embed="rId3"/>
          <a:stretch>
            <a:fillRect/>
          </a:stretch>
        </p:blipFill>
        <p:spPr>
          <a:xfrm>
            <a:off x="605911" y="1038497"/>
            <a:ext cx="5490090" cy="2676419"/>
          </a:xfrm>
          <a:prstGeom prst="rect">
            <a:avLst/>
          </a:prstGeom>
        </p:spPr>
      </p:pic>
      <p:pic>
        <p:nvPicPr>
          <p:cNvPr id="8" name="Picture 7" descr="A screen shot of a computer&#10;&#10;AI-generated content may be incorrect.">
            <a:extLst>
              <a:ext uri="{FF2B5EF4-FFF2-40B4-BE49-F238E27FC236}">
                <a16:creationId xmlns:a16="http://schemas.microsoft.com/office/drawing/2014/main" id="{0F78C67F-83BB-7973-B73A-B98615AD41C0}"/>
              </a:ext>
            </a:extLst>
          </p:cNvPr>
          <p:cNvPicPr>
            <a:picLocks noChangeAspect="1"/>
          </p:cNvPicPr>
          <p:nvPr/>
        </p:nvPicPr>
        <p:blipFill>
          <a:blip r:embed="rId4"/>
          <a:stretch>
            <a:fillRect/>
          </a:stretch>
        </p:blipFill>
        <p:spPr>
          <a:xfrm>
            <a:off x="605911" y="3600881"/>
            <a:ext cx="5490089" cy="2676418"/>
          </a:xfrm>
          <a:prstGeom prst="rect">
            <a:avLst/>
          </a:prstGeom>
          <a:ln w="28575">
            <a:solidFill>
              <a:schemeClr val="bg1"/>
            </a:solidFill>
          </a:ln>
        </p:spPr>
      </p:pic>
      <p:pic>
        <p:nvPicPr>
          <p:cNvPr id="12" name="Picture 11" descr="A screen shot of a graph&#10;&#10;AI-generated content may be incorrect.">
            <a:extLst>
              <a:ext uri="{FF2B5EF4-FFF2-40B4-BE49-F238E27FC236}">
                <a16:creationId xmlns:a16="http://schemas.microsoft.com/office/drawing/2014/main" id="{08BB8E14-701B-AB44-3684-9B324F9B3152}"/>
              </a:ext>
            </a:extLst>
          </p:cNvPr>
          <p:cNvPicPr>
            <a:picLocks noChangeAspect="1"/>
          </p:cNvPicPr>
          <p:nvPr/>
        </p:nvPicPr>
        <p:blipFill>
          <a:blip r:embed="rId5"/>
          <a:stretch>
            <a:fillRect/>
          </a:stretch>
        </p:blipFill>
        <p:spPr>
          <a:xfrm>
            <a:off x="6278328" y="1038499"/>
            <a:ext cx="5307760" cy="2587533"/>
          </a:xfrm>
          <a:prstGeom prst="rect">
            <a:avLst/>
          </a:prstGeom>
        </p:spPr>
      </p:pic>
      <p:pic>
        <p:nvPicPr>
          <p:cNvPr id="14" name="Picture 13" descr="A screen shot of a graph&#10;&#10;AI-generated content may be incorrect.">
            <a:extLst>
              <a:ext uri="{FF2B5EF4-FFF2-40B4-BE49-F238E27FC236}">
                <a16:creationId xmlns:a16="http://schemas.microsoft.com/office/drawing/2014/main" id="{21117C31-0C93-439D-20A9-06826DF53F18}"/>
              </a:ext>
            </a:extLst>
          </p:cNvPr>
          <p:cNvPicPr>
            <a:picLocks noChangeAspect="1"/>
          </p:cNvPicPr>
          <p:nvPr/>
        </p:nvPicPr>
        <p:blipFill>
          <a:blip r:embed="rId6"/>
          <a:stretch>
            <a:fillRect/>
          </a:stretch>
        </p:blipFill>
        <p:spPr>
          <a:xfrm>
            <a:off x="6278326" y="3664380"/>
            <a:ext cx="5307759" cy="2587533"/>
          </a:xfrm>
          <a:prstGeom prst="rect">
            <a:avLst/>
          </a:prstGeom>
        </p:spPr>
      </p:pic>
    </p:spTree>
    <p:extLst>
      <p:ext uri="{BB962C8B-B14F-4D97-AF65-F5344CB8AC3E}">
        <p14:creationId xmlns:p14="http://schemas.microsoft.com/office/powerpoint/2010/main" val="19480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DFB2E-94F3-1027-0705-CAEC693BA115}"/>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2D9753D9-9A74-79D4-D1A6-A0B712EA2897}"/>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21</a:t>
            </a:fld>
            <a:endParaRPr lang="en-US"/>
          </a:p>
        </p:txBody>
      </p:sp>
      <p:sp>
        <p:nvSpPr>
          <p:cNvPr id="3" name="Footer Placeholder 11">
            <a:extLst>
              <a:ext uri="{FF2B5EF4-FFF2-40B4-BE49-F238E27FC236}">
                <a16:creationId xmlns:a16="http://schemas.microsoft.com/office/drawing/2014/main" id="{1E9E8EEB-EA84-C42A-DE60-D22B062D5D2D}"/>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02AB17B7-C612-1137-7B12-0A4E4648F77E}"/>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rgbClr val="002060"/>
                </a:solidFill>
              </a:rPr>
              <a:t>CoolSiC</a:t>
            </a:r>
            <a:r>
              <a:rPr lang="en-US" sz="4000" b="1" dirty="0">
                <a:solidFill>
                  <a:srgbClr val="002060"/>
                </a:solidFill>
              </a:rPr>
              <a:t> tests results </a:t>
            </a:r>
            <a:r>
              <a:rPr lang="en-US" sz="4000" b="1" dirty="0" err="1">
                <a:solidFill>
                  <a:srgbClr val="002060"/>
                </a:solidFill>
              </a:rPr>
              <a:t>Vds</a:t>
            </a:r>
            <a:r>
              <a:rPr lang="en-US" sz="4000" b="1" dirty="0">
                <a:solidFill>
                  <a:srgbClr val="002060"/>
                </a:solidFill>
              </a:rPr>
              <a:t> HS and LS:</a:t>
            </a:r>
          </a:p>
        </p:txBody>
      </p:sp>
      <p:pic>
        <p:nvPicPr>
          <p:cNvPr id="5" name="Picture 4" descr="A screenshot of a computer&#10;&#10;AI-generated content may be incorrect.">
            <a:extLst>
              <a:ext uri="{FF2B5EF4-FFF2-40B4-BE49-F238E27FC236}">
                <a16:creationId xmlns:a16="http://schemas.microsoft.com/office/drawing/2014/main" id="{68865573-E7C3-1579-00B9-2A31EB74D824}"/>
              </a:ext>
            </a:extLst>
          </p:cNvPr>
          <p:cNvPicPr>
            <a:picLocks noChangeAspect="1"/>
          </p:cNvPicPr>
          <p:nvPr/>
        </p:nvPicPr>
        <p:blipFill>
          <a:blip r:embed="rId3"/>
          <a:stretch>
            <a:fillRect/>
          </a:stretch>
        </p:blipFill>
        <p:spPr>
          <a:xfrm>
            <a:off x="839787" y="1200150"/>
            <a:ext cx="7255282" cy="353695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655D893-A08E-29A1-24D4-D47C3CE4705A}"/>
              </a:ext>
            </a:extLst>
          </p:cNvPr>
          <p:cNvPicPr>
            <a:picLocks noChangeAspect="1"/>
          </p:cNvPicPr>
          <p:nvPr/>
        </p:nvPicPr>
        <p:blipFill>
          <a:blip r:embed="rId4"/>
          <a:stretch>
            <a:fillRect/>
          </a:stretch>
        </p:blipFill>
        <p:spPr>
          <a:xfrm>
            <a:off x="3980268" y="2314575"/>
            <a:ext cx="7255280" cy="3536949"/>
          </a:xfrm>
          <a:prstGeom prst="rect">
            <a:avLst/>
          </a:prstGeom>
          <a:ln w="28575">
            <a:solidFill>
              <a:schemeClr val="bg1"/>
            </a:solidFill>
          </a:ln>
        </p:spPr>
      </p:pic>
    </p:spTree>
    <p:extLst>
      <p:ext uri="{BB962C8B-B14F-4D97-AF65-F5344CB8AC3E}">
        <p14:creationId xmlns:p14="http://schemas.microsoft.com/office/powerpoint/2010/main" val="129709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54072-C48E-E5B0-5614-EA562E6017C2}"/>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EC9B8CE0-D6DA-EB64-1F0C-E41CF495790E}"/>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22</a:t>
            </a:fld>
            <a:endParaRPr lang="en-US"/>
          </a:p>
        </p:txBody>
      </p:sp>
      <p:sp>
        <p:nvSpPr>
          <p:cNvPr id="3" name="Footer Placeholder 11">
            <a:extLst>
              <a:ext uri="{FF2B5EF4-FFF2-40B4-BE49-F238E27FC236}">
                <a16:creationId xmlns:a16="http://schemas.microsoft.com/office/drawing/2014/main" id="{94373BB6-479B-A688-DBEA-56583D822AB7}"/>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5A60E12E-F8A2-6A83-BE80-5EC7C9FDDAD6}"/>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rgbClr val="002060"/>
                </a:solidFill>
              </a:rPr>
              <a:t>CoolSiC</a:t>
            </a:r>
            <a:r>
              <a:rPr lang="en-US" sz="4000" b="1" dirty="0">
                <a:solidFill>
                  <a:srgbClr val="002060"/>
                </a:solidFill>
              </a:rPr>
              <a:t> tests results Dead-Time:</a:t>
            </a:r>
          </a:p>
        </p:txBody>
      </p:sp>
      <p:pic>
        <p:nvPicPr>
          <p:cNvPr id="6" name="Picture 5" descr="A screen shot of a computer&#10;&#10;AI-generated content may be incorrect.">
            <a:extLst>
              <a:ext uri="{FF2B5EF4-FFF2-40B4-BE49-F238E27FC236}">
                <a16:creationId xmlns:a16="http://schemas.microsoft.com/office/drawing/2014/main" id="{EC08B929-199A-7CD2-C233-4FC12B5E7A8F}"/>
              </a:ext>
            </a:extLst>
          </p:cNvPr>
          <p:cNvPicPr>
            <a:picLocks noChangeAspect="1"/>
          </p:cNvPicPr>
          <p:nvPr/>
        </p:nvPicPr>
        <p:blipFill>
          <a:blip r:embed="rId3"/>
          <a:stretch>
            <a:fillRect/>
          </a:stretch>
        </p:blipFill>
        <p:spPr>
          <a:xfrm>
            <a:off x="647700" y="1038499"/>
            <a:ext cx="7802154" cy="3803550"/>
          </a:xfrm>
          <a:prstGeom prst="rect">
            <a:avLst/>
          </a:prstGeom>
        </p:spPr>
      </p:pic>
      <p:pic>
        <p:nvPicPr>
          <p:cNvPr id="9" name="Picture 8" descr="A screen shot of a graph&#10;&#10;AI-generated content may be incorrect.">
            <a:extLst>
              <a:ext uri="{FF2B5EF4-FFF2-40B4-BE49-F238E27FC236}">
                <a16:creationId xmlns:a16="http://schemas.microsoft.com/office/drawing/2014/main" id="{C85B7D08-E7D7-82A4-8F98-B6BC45E8CF35}"/>
              </a:ext>
            </a:extLst>
          </p:cNvPr>
          <p:cNvPicPr>
            <a:picLocks noChangeAspect="1"/>
          </p:cNvPicPr>
          <p:nvPr/>
        </p:nvPicPr>
        <p:blipFill>
          <a:blip r:embed="rId4"/>
          <a:stretch>
            <a:fillRect/>
          </a:stretch>
        </p:blipFill>
        <p:spPr>
          <a:xfrm>
            <a:off x="1670050" y="1358462"/>
            <a:ext cx="8616950" cy="4200763"/>
          </a:xfrm>
          <a:prstGeom prst="rect">
            <a:avLst/>
          </a:prstGeom>
          <a:ln w="38100">
            <a:solidFill>
              <a:schemeClr val="bg1"/>
            </a:solidFill>
          </a:ln>
        </p:spPr>
      </p:pic>
      <p:pic>
        <p:nvPicPr>
          <p:cNvPr id="12" name="Picture 11" descr="A screen shot of a graph&#10;&#10;AI-generated content may be incorrect.">
            <a:extLst>
              <a:ext uri="{FF2B5EF4-FFF2-40B4-BE49-F238E27FC236}">
                <a16:creationId xmlns:a16="http://schemas.microsoft.com/office/drawing/2014/main" id="{4B4A57DA-F228-B6C2-EFBA-05872B8EBB61}"/>
              </a:ext>
            </a:extLst>
          </p:cNvPr>
          <p:cNvPicPr>
            <a:picLocks noChangeAspect="1"/>
          </p:cNvPicPr>
          <p:nvPr/>
        </p:nvPicPr>
        <p:blipFill>
          <a:blip r:embed="rId5"/>
          <a:stretch>
            <a:fillRect/>
          </a:stretch>
        </p:blipFill>
        <p:spPr>
          <a:xfrm>
            <a:off x="2775559" y="2070299"/>
            <a:ext cx="8791899" cy="4286051"/>
          </a:xfrm>
          <a:prstGeom prst="rect">
            <a:avLst/>
          </a:prstGeom>
          <a:ln w="38100">
            <a:solidFill>
              <a:schemeClr val="bg1"/>
            </a:solidFill>
          </a:ln>
        </p:spPr>
      </p:pic>
    </p:spTree>
    <p:extLst>
      <p:ext uri="{BB962C8B-B14F-4D97-AF65-F5344CB8AC3E}">
        <p14:creationId xmlns:p14="http://schemas.microsoft.com/office/powerpoint/2010/main" val="272903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28F4D-339C-6958-4E9C-487CBC5FD194}"/>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D6BD7E0A-4B0E-4D5A-8DA8-C797F2390077}"/>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23</a:t>
            </a:fld>
            <a:endParaRPr lang="en-US"/>
          </a:p>
        </p:txBody>
      </p:sp>
      <p:sp>
        <p:nvSpPr>
          <p:cNvPr id="3" name="Footer Placeholder 11">
            <a:extLst>
              <a:ext uri="{FF2B5EF4-FFF2-40B4-BE49-F238E27FC236}">
                <a16:creationId xmlns:a16="http://schemas.microsoft.com/office/drawing/2014/main" id="{821E9E9C-BE02-6043-CECF-A92015FAB172}"/>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A6FD7D9D-72EF-8B68-BFFD-D5A17CF39B87}"/>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rgbClr val="002060"/>
                </a:solidFill>
              </a:rPr>
              <a:t>USiC</a:t>
            </a:r>
            <a:r>
              <a:rPr lang="en-US" sz="4000" b="1" dirty="0">
                <a:solidFill>
                  <a:srgbClr val="002060"/>
                </a:solidFill>
              </a:rPr>
              <a:t> test results:</a:t>
            </a:r>
            <a:endParaRPr lang="en-US" sz="4000" b="1" dirty="0">
              <a:solidFill>
                <a:srgbClr val="002060"/>
              </a:solidFill>
              <a:highlight>
                <a:srgbClr val="FFFF00"/>
              </a:highlight>
            </a:endParaRPr>
          </a:p>
        </p:txBody>
      </p:sp>
      <p:sp>
        <p:nvSpPr>
          <p:cNvPr id="11" name="Title 1">
            <a:extLst>
              <a:ext uri="{FF2B5EF4-FFF2-40B4-BE49-F238E27FC236}">
                <a16:creationId xmlns:a16="http://schemas.microsoft.com/office/drawing/2014/main" id="{C22A6500-A6C7-130F-ACE6-836994B8E114}"/>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err="1">
                <a:latin typeface="+mn-lt"/>
              </a:rPr>
              <a:t>Vgs</a:t>
            </a:r>
            <a:r>
              <a:rPr lang="en-US" sz="3000" dirty="0">
                <a:latin typeface="+mn-lt"/>
              </a:rPr>
              <a:t>: +15 V / −2 V, some asymmetry in timing</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err="1">
                <a:latin typeface="+mn-lt"/>
              </a:rPr>
              <a:t>Vds</a:t>
            </a:r>
            <a:r>
              <a:rPr lang="en-US" sz="3000" dirty="0">
                <a:latin typeface="+mn-lt"/>
              </a:rPr>
              <a:t>: ~30 V OFF, ~0.5 V ON, very fast transitions</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PHASE: clean waveform, slight overshoot</a:t>
            </a:r>
          </a:p>
        </p:txBody>
      </p:sp>
      <p:pic>
        <p:nvPicPr>
          <p:cNvPr id="4" name="Picture 3" descr="A black and silver electronic device&#10;&#10;AI-generated content may be incorrect.">
            <a:extLst>
              <a:ext uri="{FF2B5EF4-FFF2-40B4-BE49-F238E27FC236}">
                <a16:creationId xmlns:a16="http://schemas.microsoft.com/office/drawing/2014/main" id="{52F1772C-E5A1-8F22-A88B-7394CA66AEC1}"/>
              </a:ext>
            </a:extLst>
          </p:cNvPr>
          <p:cNvPicPr>
            <a:picLocks noChangeAspect="1"/>
          </p:cNvPicPr>
          <p:nvPr/>
        </p:nvPicPr>
        <p:blipFill>
          <a:blip r:embed="rId3" cstate="print">
            <a:extLst>
              <a:ext uri="{28A0092B-C50C-407E-A947-70E740481C1C}">
                <a14:useLocalDpi xmlns:a14="http://schemas.microsoft.com/office/drawing/2010/main" val="0"/>
              </a:ext>
            </a:extLst>
          </a:blip>
          <a:srcRect t="8466" r="-45934"/>
          <a:stretch/>
        </p:blipFill>
        <p:spPr bwMode="auto">
          <a:xfrm>
            <a:off x="9435212" y="2983243"/>
            <a:ext cx="1727369" cy="2716097"/>
          </a:xfrm>
          <a:prstGeom prst="rect">
            <a:avLst/>
          </a:prstGeom>
          <a:noFill/>
          <a:ln>
            <a:noFill/>
          </a:ln>
        </p:spPr>
      </p:pic>
      <p:pic>
        <p:nvPicPr>
          <p:cNvPr id="5" name="Picture 4" descr="A diagram of a circuit&#10;&#10;AI-generated content may be incorrect.">
            <a:extLst>
              <a:ext uri="{FF2B5EF4-FFF2-40B4-BE49-F238E27FC236}">
                <a16:creationId xmlns:a16="http://schemas.microsoft.com/office/drawing/2014/main" id="{6AC6FED5-E38A-A4BB-18DE-0572B652972C}"/>
              </a:ext>
            </a:extLst>
          </p:cNvPr>
          <p:cNvPicPr>
            <a:picLocks noChangeAspect="1"/>
          </p:cNvPicPr>
          <p:nvPr/>
        </p:nvPicPr>
        <p:blipFill>
          <a:blip r:embed="rId4" cstate="print">
            <a:extLst>
              <a:ext uri="{28A0092B-C50C-407E-A947-70E740481C1C}">
                <a14:useLocalDpi xmlns:a14="http://schemas.microsoft.com/office/drawing/2010/main" val="0"/>
              </a:ext>
            </a:extLst>
          </a:blip>
          <a:srcRect t="7843"/>
          <a:stretch/>
        </p:blipFill>
        <p:spPr bwMode="auto">
          <a:xfrm>
            <a:off x="6385777" y="3103405"/>
            <a:ext cx="2144310" cy="2716097"/>
          </a:xfrm>
          <a:prstGeom prst="rect">
            <a:avLst/>
          </a:prstGeom>
          <a:noFill/>
          <a:ln>
            <a:noFill/>
          </a:ln>
        </p:spPr>
      </p:pic>
    </p:spTree>
    <p:extLst>
      <p:ext uri="{BB962C8B-B14F-4D97-AF65-F5344CB8AC3E}">
        <p14:creationId xmlns:p14="http://schemas.microsoft.com/office/powerpoint/2010/main" val="2242880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86496-C8D4-3DF6-29EB-353EF200C28C}"/>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4C9A15D-AF89-706A-65C5-5A7CAA1BC431}"/>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24</a:t>
            </a:fld>
            <a:endParaRPr lang="en-US"/>
          </a:p>
        </p:txBody>
      </p:sp>
      <p:sp>
        <p:nvSpPr>
          <p:cNvPr id="3" name="Footer Placeholder 11">
            <a:extLst>
              <a:ext uri="{FF2B5EF4-FFF2-40B4-BE49-F238E27FC236}">
                <a16:creationId xmlns:a16="http://schemas.microsoft.com/office/drawing/2014/main" id="{4F409A69-9FEA-3AC5-063A-0BDD87C7A220}"/>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7FF0DDAE-AD2B-61F1-9CAB-540B4CB23456}"/>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rgbClr val="002060"/>
                </a:solidFill>
              </a:rPr>
              <a:t>USiC</a:t>
            </a:r>
            <a:r>
              <a:rPr lang="en-US" sz="4000" b="1" dirty="0">
                <a:solidFill>
                  <a:srgbClr val="002060"/>
                </a:solidFill>
              </a:rPr>
              <a:t> test results - </a:t>
            </a:r>
            <a:r>
              <a:rPr lang="en-US" sz="4000" b="1" dirty="0" err="1">
                <a:solidFill>
                  <a:srgbClr val="002060"/>
                </a:solidFill>
              </a:rPr>
              <a:t>Vgs</a:t>
            </a:r>
            <a:r>
              <a:rPr lang="en-US" sz="4000" b="1" dirty="0">
                <a:solidFill>
                  <a:srgbClr val="002060"/>
                </a:solidFill>
              </a:rPr>
              <a:t> HS/LS (High Voltage Off/On):</a:t>
            </a:r>
          </a:p>
        </p:txBody>
      </p:sp>
      <p:pic>
        <p:nvPicPr>
          <p:cNvPr id="5" name="Picture 4" descr="A screen shot of a computer&#10;&#10;AI-generated content may be incorrect.">
            <a:extLst>
              <a:ext uri="{FF2B5EF4-FFF2-40B4-BE49-F238E27FC236}">
                <a16:creationId xmlns:a16="http://schemas.microsoft.com/office/drawing/2014/main" id="{21A189B8-AF6B-E5D5-E7C7-C91181C2F440}"/>
              </a:ext>
            </a:extLst>
          </p:cNvPr>
          <p:cNvPicPr>
            <a:picLocks noChangeAspect="1"/>
          </p:cNvPicPr>
          <p:nvPr/>
        </p:nvPicPr>
        <p:blipFill>
          <a:blip r:embed="rId3"/>
          <a:stretch>
            <a:fillRect/>
          </a:stretch>
        </p:blipFill>
        <p:spPr>
          <a:xfrm>
            <a:off x="573742" y="1038499"/>
            <a:ext cx="5268310" cy="2568301"/>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AEC6AFF4-CE4A-EB14-9160-E3E339589384}"/>
              </a:ext>
            </a:extLst>
          </p:cNvPr>
          <p:cNvPicPr>
            <a:picLocks noChangeAspect="1"/>
          </p:cNvPicPr>
          <p:nvPr/>
        </p:nvPicPr>
        <p:blipFill>
          <a:blip r:embed="rId4"/>
          <a:stretch>
            <a:fillRect/>
          </a:stretch>
        </p:blipFill>
        <p:spPr>
          <a:xfrm>
            <a:off x="573742" y="3788049"/>
            <a:ext cx="5268310" cy="2568301"/>
          </a:xfrm>
          <a:prstGeom prst="rect">
            <a:avLst/>
          </a:prstGeom>
        </p:spPr>
      </p:pic>
      <p:pic>
        <p:nvPicPr>
          <p:cNvPr id="9" name="Picture 8" descr="A screen shot of a computer&#10;&#10;AI-generated content may be incorrect.">
            <a:extLst>
              <a:ext uri="{FF2B5EF4-FFF2-40B4-BE49-F238E27FC236}">
                <a16:creationId xmlns:a16="http://schemas.microsoft.com/office/drawing/2014/main" id="{303F253B-8028-045A-1950-67481DFCF345}"/>
              </a:ext>
            </a:extLst>
          </p:cNvPr>
          <p:cNvPicPr>
            <a:picLocks noChangeAspect="1"/>
          </p:cNvPicPr>
          <p:nvPr/>
        </p:nvPicPr>
        <p:blipFill>
          <a:blip r:embed="rId5"/>
          <a:stretch>
            <a:fillRect/>
          </a:stretch>
        </p:blipFill>
        <p:spPr>
          <a:xfrm>
            <a:off x="6472568" y="1038498"/>
            <a:ext cx="5268310" cy="2568301"/>
          </a:xfrm>
          <a:prstGeom prst="rect">
            <a:avLst/>
          </a:prstGeom>
        </p:spPr>
      </p:pic>
      <p:pic>
        <p:nvPicPr>
          <p:cNvPr id="13" name="Picture 12" descr="A screen shot of a computer&#10;&#10;AI-generated content may be incorrect.">
            <a:extLst>
              <a:ext uri="{FF2B5EF4-FFF2-40B4-BE49-F238E27FC236}">
                <a16:creationId xmlns:a16="http://schemas.microsoft.com/office/drawing/2014/main" id="{0BA8A28D-2889-73AA-3552-EB52E47B7C5B}"/>
              </a:ext>
            </a:extLst>
          </p:cNvPr>
          <p:cNvPicPr>
            <a:picLocks noChangeAspect="1"/>
          </p:cNvPicPr>
          <p:nvPr/>
        </p:nvPicPr>
        <p:blipFill>
          <a:blip r:embed="rId6"/>
          <a:stretch>
            <a:fillRect/>
          </a:stretch>
        </p:blipFill>
        <p:spPr>
          <a:xfrm>
            <a:off x="6530058" y="3788048"/>
            <a:ext cx="5210820" cy="2540275"/>
          </a:xfrm>
          <a:prstGeom prst="rect">
            <a:avLst/>
          </a:prstGeom>
        </p:spPr>
      </p:pic>
      <p:pic>
        <p:nvPicPr>
          <p:cNvPr id="19" name="Picture 18" descr="A screen shot of a graph&#10;&#10;AI-generated content may be incorrect.">
            <a:extLst>
              <a:ext uri="{FF2B5EF4-FFF2-40B4-BE49-F238E27FC236}">
                <a16:creationId xmlns:a16="http://schemas.microsoft.com/office/drawing/2014/main" id="{82740019-3146-F0D9-1D8A-A9990CEB62CF}"/>
              </a:ext>
            </a:extLst>
          </p:cNvPr>
          <p:cNvPicPr>
            <a:picLocks noChangeAspect="1"/>
          </p:cNvPicPr>
          <p:nvPr/>
        </p:nvPicPr>
        <p:blipFill>
          <a:blip r:embed="rId7"/>
          <a:stretch>
            <a:fillRect/>
          </a:stretch>
        </p:blipFill>
        <p:spPr>
          <a:xfrm>
            <a:off x="914400" y="1141823"/>
            <a:ext cx="5268310" cy="2568301"/>
          </a:xfrm>
          <a:prstGeom prst="rect">
            <a:avLst/>
          </a:prstGeom>
        </p:spPr>
      </p:pic>
      <p:pic>
        <p:nvPicPr>
          <p:cNvPr id="21" name="Picture 20" descr="A screen shot of a graph&#10;&#10;AI-generated content may be incorrect.">
            <a:extLst>
              <a:ext uri="{FF2B5EF4-FFF2-40B4-BE49-F238E27FC236}">
                <a16:creationId xmlns:a16="http://schemas.microsoft.com/office/drawing/2014/main" id="{C1559F6C-B9D7-99DB-7C23-523049145256}"/>
              </a:ext>
            </a:extLst>
          </p:cNvPr>
          <p:cNvPicPr>
            <a:picLocks noChangeAspect="1"/>
          </p:cNvPicPr>
          <p:nvPr/>
        </p:nvPicPr>
        <p:blipFill>
          <a:blip r:embed="rId8"/>
          <a:stretch>
            <a:fillRect/>
          </a:stretch>
        </p:blipFill>
        <p:spPr>
          <a:xfrm>
            <a:off x="975989" y="3905248"/>
            <a:ext cx="5210821" cy="2540275"/>
          </a:xfrm>
          <a:prstGeom prst="rect">
            <a:avLst/>
          </a:prstGeom>
        </p:spPr>
      </p:pic>
    </p:spTree>
    <p:extLst>
      <p:ext uri="{BB962C8B-B14F-4D97-AF65-F5344CB8AC3E}">
        <p14:creationId xmlns:p14="http://schemas.microsoft.com/office/powerpoint/2010/main" val="154882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F60F7-9CB2-91C5-3436-56C4F904359A}"/>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220EEA9-ABCD-2014-D0F9-AC446BD18C6E}"/>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25</a:t>
            </a:fld>
            <a:endParaRPr lang="en-US"/>
          </a:p>
        </p:txBody>
      </p:sp>
      <p:sp>
        <p:nvSpPr>
          <p:cNvPr id="3" name="Footer Placeholder 11">
            <a:extLst>
              <a:ext uri="{FF2B5EF4-FFF2-40B4-BE49-F238E27FC236}">
                <a16:creationId xmlns:a16="http://schemas.microsoft.com/office/drawing/2014/main" id="{18ED5657-51C9-17F9-1BE6-31788D4C9891}"/>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6FD20818-A768-5052-92DC-3BF6767F1652}"/>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rgbClr val="002060"/>
                </a:solidFill>
              </a:rPr>
              <a:t>USiC</a:t>
            </a:r>
            <a:r>
              <a:rPr lang="en-US" sz="4000" b="1" dirty="0">
                <a:solidFill>
                  <a:srgbClr val="002060"/>
                </a:solidFill>
              </a:rPr>
              <a:t> test results – </a:t>
            </a:r>
            <a:r>
              <a:rPr lang="en-US" sz="4000" b="1" dirty="0" err="1">
                <a:solidFill>
                  <a:srgbClr val="002060"/>
                </a:solidFill>
              </a:rPr>
              <a:t>Vgs</a:t>
            </a:r>
            <a:r>
              <a:rPr lang="en-US" sz="4000" b="1" dirty="0">
                <a:solidFill>
                  <a:srgbClr val="002060"/>
                </a:solidFill>
              </a:rPr>
              <a:t> and </a:t>
            </a:r>
            <a:r>
              <a:rPr lang="en-US" sz="4000" b="1" dirty="0" err="1">
                <a:solidFill>
                  <a:srgbClr val="002060"/>
                </a:solidFill>
              </a:rPr>
              <a:t>Vds</a:t>
            </a:r>
            <a:r>
              <a:rPr lang="en-US" sz="4000" b="1" dirty="0">
                <a:solidFill>
                  <a:srgbClr val="002060"/>
                </a:solidFill>
              </a:rPr>
              <a:t>:</a:t>
            </a:r>
          </a:p>
        </p:txBody>
      </p:sp>
      <p:pic>
        <p:nvPicPr>
          <p:cNvPr id="5" name="Picture 4" descr="A screen shot of a graph&#10;&#10;AI-generated content may be incorrect.">
            <a:extLst>
              <a:ext uri="{FF2B5EF4-FFF2-40B4-BE49-F238E27FC236}">
                <a16:creationId xmlns:a16="http://schemas.microsoft.com/office/drawing/2014/main" id="{D64B0E1D-FFA4-B286-7CA6-0226C6AFAA21}"/>
              </a:ext>
            </a:extLst>
          </p:cNvPr>
          <p:cNvPicPr>
            <a:picLocks noChangeAspect="1"/>
          </p:cNvPicPr>
          <p:nvPr/>
        </p:nvPicPr>
        <p:blipFill>
          <a:blip r:embed="rId3"/>
          <a:stretch>
            <a:fillRect/>
          </a:stretch>
        </p:blipFill>
        <p:spPr>
          <a:xfrm>
            <a:off x="573741" y="1022349"/>
            <a:ext cx="5522259" cy="2692101"/>
          </a:xfrm>
          <a:prstGeom prst="rect">
            <a:avLst/>
          </a:prstGeom>
        </p:spPr>
      </p:pic>
      <p:pic>
        <p:nvPicPr>
          <p:cNvPr id="9" name="Picture 8" descr="A screen shot of a graph&#10;&#10;AI-generated content may be incorrect.">
            <a:extLst>
              <a:ext uri="{FF2B5EF4-FFF2-40B4-BE49-F238E27FC236}">
                <a16:creationId xmlns:a16="http://schemas.microsoft.com/office/drawing/2014/main" id="{B1C1796D-B024-329F-7B36-55DFEB7BD335}"/>
              </a:ext>
            </a:extLst>
          </p:cNvPr>
          <p:cNvPicPr>
            <a:picLocks noChangeAspect="1"/>
          </p:cNvPicPr>
          <p:nvPr/>
        </p:nvPicPr>
        <p:blipFill>
          <a:blip r:embed="rId4"/>
          <a:stretch>
            <a:fillRect/>
          </a:stretch>
        </p:blipFill>
        <p:spPr>
          <a:xfrm>
            <a:off x="586155" y="3733352"/>
            <a:ext cx="5522258" cy="2692101"/>
          </a:xfrm>
          <a:prstGeom prst="rect">
            <a:avLst/>
          </a:prstGeom>
        </p:spPr>
      </p:pic>
      <p:pic>
        <p:nvPicPr>
          <p:cNvPr id="13" name="Picture 12" descr="A screen shot of a graph&#10;&#10;AI-generated content may be incorrect.">
            <a:extLst>
              <a:ext uri="{FF2B5EF4-FFF2-40B4-BE49-F238E27FC236}">
                <a16:creationId xmlns:a16="http://schemas.microsoft.com/office/drawing/2014/main" id="{EBC0BAA2-8EE5-D4F2-3C8D-A4DD84DBF9E9}"/>
              </a:ext>
            </a:extLst>
          </p:cNvPr>
          <p:cNvPicPr>
            <a:picLocks noChangeAspect="1"/>
          </p:cNvPicPr>
          <p:nvPr/>
        </p:nvPicPr>
        <p:blipFill>
          <a:blip r:embed="rId5"/>
          <a:stretch>
            <a:fillRect/>
          </a:stretch>
        </p:blipFill>
        <p:spPr>
          <a:xfrm>
            <a:off x="6159499" y="1005324"/>
            <a:ext cx="5522257" cy="2692100"/>
          </a:xfrm>
          <a:prstGeom prst="rect">
            <a:avLst/>
          </a:prstGeom>
        </p:spPr>
      </p:pic>
      <p:pic>
        <p:nvPicPr>
          <p:cNvPr id="15" name="Picture 14" descr="A screen shot of a graph&#10;&#10;AI-generated content may be incorrect.">
            <a:extLst>
              <a:ext uri="{FF2B5EF4-FFF2-40B4-BE49-F238E27FC236}">
                <a16:creationId xmlns:a16="http://schemas.microsoft.com/office/drawing/2014/main" id="{8DCAA587-81FC-1CB2-7623-CAC894650072}"/>
              </a:ext>
            </a:extLst>
          </p:cNvPr>
          <p:cNvPicPr>
            <a:picLocks noChangeAspect="1"/>
          </p:cNvPicPr>
          <p:nvPr/>
        </p:nvPicPr>
        <p:blipFill>
          <a:blip r:embed="rId6"/>
          <a:stretch>
            <a:fillRect/>
          </a:stretch>
        </p:blipFill>
        <p:spPr>
          <a:xfrm>
            <a:off x="6159499" y="3733351"/>
            <a:ext cx="5522258" cy="2692101"/>
          </a:xfrm>
          <a:prstGeom prst="rect">
            <a:avLst/>
          </a:prstGeom>
        </p:spPr>
      </p:pic>
    </p:spTree>
    <p:extLst>
      <p:ext uri="{BB962C8B-B14F-4D97-AF65-F5344CB8AC3E}">
        <p14:creationId xmlns:p14="http://schemas.microsoft.com/office/powerpoint/2010/main" val="308899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A2413-6432-8704-159F-3A4F23882042}"/>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C7C15294-08A7-0DDA-3C65-FC2A8891F9F8}"/>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26</a:t>
            </a:fld>
            <a:endParaRPr lang="en-US"/>
          </a:p>
        </p:txBody>
      </p:sp>
      <p:sp>
        <p:nvSpPr>
          <p:cNvPr id="3" name="Footer Placeholder 11">
            <a:extLst>
              <a:ext uri="{FF2B5EF4-FFF2-40B4-BE49-F238E27FC236}">
                <a16:creationId xmlns:a16="http://schemas.microsoft.com/office/drawing/2014/main" id="{C4D57347-AD36-FFC7-D344-20E42712D6C1}"/>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A83A9185-C7A2-4503-9B3C-8D738B9D8F22}"/>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rgbClr val="002060"/>
                </a:solidFill>
              </a:rPr>
              <a:t>USiC</a:t>
            </a:r>
            <a:r>
              <a:rPr lang="en-US" sz="4000" b="1" dirty="0">
                <a:solidFill>
                  <a:srgbClr val="002060"/>
                </a:solidFill>
              </a:rPr>
              <a:t> test results – </a:t>
            </a:r>
            <a:r>
              <a:rPr lang="en-US" sz="4000" b="1" dirty="0" err="1">
                <a:solidFill>
                  <a:srgbClr val="002060"/>
                </a:solidFill>
              </a:rPr>
              <a:t>Vgs</a:t>
            </a:r>
            <a:r>
              <a:rPr lang="en-US" sz="4000" b="1" dirty="0">
                <a:solidFill>
                  <a:srgbClr val="002060"/>
                </a:solidFill>
              </a:rPr>
              <a:t> dead-time:</a:t>
            </a:r>
          </a:p>
        </p:txBody>
      </p:sp>
      <p:pic>
        <p:nvPicPr>
          <p:cNvPr id="6" name="Picture 5" descr="A screen shot of a computer&#10;&#10;AI-generated content may be incorrect.">
            <a:extLst>
              <a:ext uri="{FF2B5EF4-FFF2-40B4-BE49-F238E27FC236}">
                <a16:creationId xmlns:a16="http://schemas.microsoft.com/office/drawing/2014/main" id="{D6CA4B2A-A2B4-30FC-791D-2CF7D164CAA2}"/>
              </a:ext>
            </a:extLst>
          </p:cNvPr>
          <p:cNvPicPr>
            <a:picLocks noChangeAspect="1"/>
          </p:cNvPicPr>
          <p:nvPr/>
        </p:nvPicPr>
        <p:blipFill>
          <a:blip r:embed="rId3"/>
          <a:stretch>
            <a:fillRect/>
          </a:stretch>
        </p:blipFill>
        <p:spPr>
          <a:xfrm>
            <a:off x="573742" y="1200150"/>
            <a:ext cx="6369538" cy="3105150"/>
          </a:xfrm>
          <a:prstGeom prst="rect">
            <a:avLst/>
          </a:prstGeom>
        </p:spPr>
      </p:pic>
      <p:pic>
        <p:nvPicPr>
          <p:cNvPr id="12" name="Picture 11" descr="A screen shot of a graph&#10;&#10;AI-generated content may be incorrect.">
            <a:extLst>
              <a:ext uri="{FF2B5EF4-FFF2-40B4-BE49-F238E27FC236}">
                <a16:creationId xmlns:a16="http://schemas.microsoft.com/office/drawing/2014/main" id="{B12D1F04-B02F-6B52-1354-2ADD5FC3ECEC}"/>
              </a:ext>
            </a:extLst>
          </p:cNvPr>
          <p:cNvPicPr>
            <a:picLocks noChangeAspect="1"/>
          </p:cNvPicPr>
          <p:nvPr/>
        </p:nvPicPr>
        <p:blipFill>
          <a:blip r:embed="rId4"/>
          <a:stretch>
            <a:fillRect/>
          </a:stretch>
        </p:blipFill>
        <p:spPr>
          <a:xfrm>
            <a:off x="2594415" y="2144848"/>
            <a:ext cx="6369543" cy="3105152"/>
          </a:xfrm>
          <a:prstGeom prst="rect">
            <a:avLst/>
          </a:prstGeom>
        </p:spPr>
      </p:pic>
      <p:pic>
        <p:nvPicPr>
          <p:cNvPr id="8" name="Picture 7" descr="A screen shot of a graph&#10;&#10;AI-generated content may be incorrect.">
            <a:extLst>
              <a:ext uri="{FF2B5EF4-FFF2-40B4-BE49-F238E27FC236}">
                <a16:creationId xmlns:a16="http://schemas.microsoft.com/office/drawing/2014/main" id="{236F365D-530B-03E7-CD72-553961D93564}"/>
              </a:ext>
            </a:extLst>
          </p:cNvPr>
          <p:cNvPicPr>
            <a:picLocks noChangeAspect="1"/>
          </p:cNvPicPr>
          <p:nvPr/>
        </p:nvPicPr>
        <p:blipFill>
          <a:blip r:embed="rId5"/>
          <a:stretch>
            <a:fillRect/>
          </a:stretch>
        </p:blipFill>
        <p:spPr>
          <a:xfrm>
            <a:off x="5248719" y="3251200"/>
            <a:ext cx="6369539" cy="3105150"/>
          </a:xfrm>
          <a:prstGeom prst="rect">
            <a:avLst/>
          </a:prstGeom>
        </p:spPr>
      </p:pic>
    </p:spTree>
    <p:extLst>
      <p:ext uri="{BB962C8B-B14F-4D97-AF65-F5344CB8AC3E}">
        <p14:creationId xmlns:p14="http://schemas.microsoft.com/office/powerpoint/2010/main" val="116353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AE65A-9204-E39D-4404-A124B002BCFC}"/>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56F459EB-0275-6263-0C92-7A958D64C888}"/>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27</a:t>
            </a:fld>
            <a:endParaRPr lang="en-US"/>
          </a:p>
        </p:txBody>
      </p:sp>
      <p:sp>
        <p:nvSpPr>
          <p:cNvPr id="3" name="Footer Placeholder 11">
            <a:extLst>
              <a:ext uri="{FF2B5EF4-FFF2-40B4-BE49-F238E27FC236}">
                <a16:creationId xmlns:a16="http://schemas.microsoft.com/office/drawing/2014/main" id="{94E0BCF4-3B59-47B6-6A9C-8BC4DB85499B}"/>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A0C6EDB1-D4E3-942E-8659-F8DA95909066}"/>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rgbClr val="002060"/>
                </a:solidFill>
              </a:rPr>
              <a:t>USiC</a:t>
            </a:r>
            <a:r>
              <a:rPr lang="en-US" sz="4000" b="1" dirty="0">
                <a:solidFill>
                  <a:srgbClr val="002060"/>
                </a:solidFill>
              </a:rPr>
              <a:t> test results – over time results:</a:t>
            </a:r>
          </a:p>
        </p:txBody>
      </p:sp>
      <p:pic>
        <p:nvPicPr>
          <p:cNvPr id="5" name="Picture 4" descr="A screenshot of a computer&#10;&#10;AI-generated content may be incorrect.">
            <a:extLst>
              <a:ext uri="{FF2B5EF4-FFF2-40B4-BE49-F238E27FC236}">
                <a16:creationId xmlns:a16="http://schemas.microsoft.com/office/drawing/2014/main" id="{00BE2427-C8CA-056A-B6AD-C3956CE78ECE}"/>
              </a:ext>
            </a:extLst>
          </p:cNvPr>
          <p:cNvPicPr>
            <a:picLocks noChangeAspect="1"/>
          </p:cNvPicPr>
          <p:nvPr/>
        </p:nvPicPr>
        <p:blipFill>
          <a:blip r:embed="rId3"/>
          <a:stretch>
            <a:fillRect/>
          </a:stretch>
        </p:blipFill>
        <p:spPr>
          <a:xfrm>
            <a:off x="1163515" y="1286827"/>
            <a:ext cx="9864970" cy="4809173"/>
          </a:xfrm>
          <a:prstGeom prst="rect">
            <a:avLst/>
          </a:prstGeom>
        </p:spPr>
      </p:pic>
      <p:pic>
        <p:nvPicPr>
          <p:cNvPr id="9" name="Picture 8" descr="A screen shot of a computer&#10;&#10;AI-generated content may be incorrect.">
            <a:extLst>
              <a:ext uri="{FF2B5EF4-FFF2-40B4-BE49-F238E27FC236}">
                <a16:creationId xmlns:a16="http://schemas.microsoft.com/office/drawing/2014/main" id="{91B72BC4-EF27-E453-B790-699632D7FE37}"/>
              </a:ext>
            </a:extLst>
          </p:cNvPr>
          <p:cNvPicPr>
            <a:picLocks noChangeAspect="1"/>
          </p:cNvPicPr>
          <p:nvPr/>
        </p:nvPicPr>
        <p:blipFill>
          <a:blip r:embed="rId4"/>
          <a:stretch>
            <a:fillRect/>
          </a:stretch>
        </p:blipFill>
        <p:spPr>
          <a:xfrm>
            <a:off x="573742" y="1038499"/>
            <a:ext cx="5714720" cy="2785926"/>
          </a:xfrm>
          <a:prstGeom prst="rect">
            <a:avLst/>
          </a:prstGeom>
          <a:ln w="57150">
            <a:solidFill>
              <a:schemeClr val="bg2"/>
            </a:solidFill>
          </a:ln>
        </p:spPr>
      </p:pic>
      <p:pic>
        <p:nvPicPr>
          <p:cNvPr id="13" name="Picture 12" descr="A screen shot of a graph&#10;&#10;AI-generated content may be incorrect.">
            <a:extLst>
              <a:ext uri="{FF2B5EF4-FFF2-40B4-BE49-F238E27FC236}">
                <a16:creationId xmlns:a16="http://schemas.microsoft.com/office/drawing/2014/main" id="{158449CC-DB13-86AF-25C3-94D909321521}"/>
              </a:ext>
            </a:extLst>
          </p:cNvPr>
          <p:cNvPicPr>
            <a:picLocks noChangeAspect="1"/>
          </p:cNvPicPr>
          <p:nvPr/>
        </p:nvPicPr>
        <p:blipFill>
          <a:blip r:embed="rId5"/>
          <a:stretch>
            <a:fillRect/>
          </a:stretch>
        </p:blipFill>
        <p:spPr>
          <a:xfrm>
            <a:off x="4318000" y="2799920"/>
            <a:ext cx="7124700" cy="3473291"/>
          </a:xfrm>
          <a:prstGeom prst="rect">
            <a:avLst/>
          </a:prstGeom>
          <a:ln w="57150">
            <a:solidFill>
              <a:schemeClr val="bg1"/>
            </a:solidFill>
          </a:ln>
        </p:spPr>
      </p:pic>
    </p:spTree>
    <p:extLst>
      <p:ext uri="{BB962C8B-B14F-4D97-AF65-F5344CB8AC3E}">
        <p14:creationId xmlns:p14="http://schemas.microsoft.com/office/powerpoint/2010/main" val="199412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3D092-77CC-B846-EC7B-EFD19A6831B0}"/>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CB8345CA-104D-2AB4-9E04-DE199F827B7B}"/>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28</a:t>
            </a:fld>
            <a:endParaRPr lang="en-US"/>
          </a:p>
        </p:txBody>
      </p:sp>
      <p:sp>
        <p:nvSpPr>
          <p:cNvPr id="3" name="Footer Placeholder 11">
            <a:extLst>
              <a:ext uri="{FF2B5EF4-FFF2-40B4-BE49-F238E27FC236}">
                <a16:creationId xmlns:a16="http://schemas.microsoft.com/office/drawing/2014/main" id="{F9EAB2C9-A4E3-4731-F911-385B4D5F46EE}"/>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C717E4DD-7272-4CCD-F7BA-9E66AEF2281C}"/>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Design Challenges:</a:t>
            </a:r>
          </a:p>
        </p:txBody>
      </p:sp>
      <p:sp>
        <p:nvSpPr>
          <p:cNvPr id="11" name="Title 1">
            <a:extLst>
              <a:ext uri="{FF2B5EF4-FFF2-40B4-BE49-F238E27FC236}">
                <a16:creationId xmlns:a16="http://schemas.microsoft.com/office/drawing/2014/main" id="{B5440EEB-BF30-DF27-6309-0CA12DBC0F3D}"/>
              </a:ext>
            </a:extLst>
          </p:cNvPr>
          <p:cNvSpPr txBox="1">
            <a:spLocks/>
          </p:cNvSpPr>
          <p:nvPr/>
        </p:nvSpPr>
        <p:spPr>
          <a:xfrm>
            <a:off x="541572" y="1038498"/>
            <a:ext cx="6913328" cy="51419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Burnt HS driver replaced after early fault</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Dead-time is big and asymmetry in manual PWM</a:t>
            </a:r>
          </a:p>
          <a:p>
            <a:pPr algn="l"/>
            <a:endParaRPr lang="en-US" sz="3000" dirty="0">
              <a:latin typeface="+mn-lt"/>
            </a:endParaRPr>
          </a:p>
          <a:p>
            <a:pPr marL="457200" indent="-457200" algn="l">
              <a:buFont typeface="Arial" panose="020B0604020202020204" pitchFamily="34" charset="0"/>
              <a:buChar char="•"/>
            </a:pPr>
            <a:r>
              <a:rPr lang="en-US" sz="3000" dirty="0">
                <a:latin typeface="+mn-lt"/>
              </a:rPr>
              <a:t>Safe </a:t>
            </a:r>
            <a:r>
              <a:rPr lang="en-US" sz="3000" dirty="0" err="1">
                <a:latin typeface="+mn-lt"/>
              </a:rPr>
              <a:t>Vge</a:t>
            </a:r>
            <a:r>
              <a:rPr lang="en-US" sz="3000" dirty="0">
                <a:latin typeface="+mn-lt"/>
              </a:rPr>
              <a:t> measurement required differential probing</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Easy switching between transistor types</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The setup is poorly organized and difficult to navigate</a:t>
            </a:r>
          </a:p>
        </p:txBody>
      </p:sp>
      <p:pic>
        <p:nvPicPr>
          <p:cNvPr id="5" name="Picture 4" descr="A close-up of a microchip&#10;&#10;AI-generated content may be incorrect.">
            <a:extLst>
              <a:ext uri="{FF2B5EF4-FFF2-40B4-BE49-F238E27FC236}">
                <a16:creationId xmlns:a16="http://schemas.microsoft.com/office/drawing/2014/main" id="{F2B52615-C35E-D4F0-50FE-3F340642659A}"/>
              </a:ext>
            </a:extLst>
          </p:cNvPr>
          <p:cNvPicPr>
            <a:picLocks noChangeAspect="1"/>
          </p:cNvPicPr>
          <p:nvPr/>
        </p:nvPicPr>
        <p:blipFill>
          <a:blip r:embed="rId3"/>
          <a:stretch>
            <a:fillRect/>
          </a:stretch>
        </p:blipFill>
        <p:spPr>
          <a:xfrm>
            <a:off x="8559129" y="162250"/>
            <a:ext cx="2335900" cy="1752497"/>
          </a:xfrm>
          <a:prstGeom prst="rect">
            <a:avLst/>
          </a:prstGeom>
        </p:spPr>
      </p:pic>
      <p:pic>
        <p:nvPicPr>
          <p:cNvPr id="7" name="Picture 6" descr="A screen shot of a graph&#10;&#10;AI-generated content may be incorrect.">
            <a:extLst>
              <a:ext uri="{FF2B5EF4-FFF2-40B4-BE49-F238E27FC236}">
                <a16:creationId xmlns:a16="http://schemas.microsoft.com/office/drawing/2014/main" id="{2E803F44-30CD-64A8-E067-D1910A3DDF56}"/>
              </a:ext>
            </a:extLst>
          </p:cNvPr>
          <p:cNvPicPr>
            <a:picLocks noChangeAspect="1"/>
          </p:cNvPicPr>
          <p:nvPr/>
        </p:nvPicPr>
        <p:blipFill>
          <a:blip r:embed="rId4"/>
          <a:stretch>
            <a:fillRect/>
          </a:stretch>
        </p:blipFill>
        <p:spPr>
          <a:xfrm>
            <a:off x="7454900" y="1695508"/>
            <a:ext cx="4572000" cy="2228850"/>
          </a:xfrm>
          <a:prstGeom prst="rect">
            <a:avLst/>
          </a:prstGeom>
        </p:spPr>
      </p:pic>
      <p:pic>
        <p:nvPicPr>
          <p:cNvPr id="9" name="Picture 8" descr="A screen shot of a graph&#10;&#10;AI-generated content may be incorrect.">
            <a:extLst>
              <a:ext uri="{FF2B5EF4-FFF2-40B4-BE49-F238E27FC236}">
                <a16:creationId xmlns:a16="http://schemas.microsoft.com/office/drawing/2014/main" id="{8CDEB04A-6786-E2AE-03F7-8BC6859AA447}"/>
              </a:ext>
            </a:extLst>
          </p:cNvPr>
          <p:cNvPicPr>
            <a:picLocks noChangeAspect="1"/>
          </p:cNvPicPr>
          <p:nvPr/>
        </p:nvPicPr>
        <p:blipFill>
          <a:blip r:embed="rId5"/>
          <a:stretch>
            <a:fillRect/>
          </a:stretch>
        </p:blipFill>
        <p:spPr>
          <a:xfrm>
            <a:off x="7454900" y="4127500"/>
            <a:ext cx="4572000" cy="2228850"/>
          </a:xfrm>
          <a:prstGeom prst="rect">
            <a:avLst/>
          </a:prstGeom>
        </p:spPr>
      </p:pic>
    </p:spTree>
    <p:extLst>
      <p:ext uri="{BB962C8B-B14F-4D97-AF65-F5344CB8AC3E}">
        <p14:creationId xmlns:p14="http://schemas.microsoft.com/office/powerpoint/2010/main" val="3428791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B02BE-51A5-5CE4-6499-5A6857092B12}"/>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12770D7D-12F1-6C05-305A-CB0129D8E44E}"/>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29</a:t>
            </a:fld>
            <a:endParaRPr lang="en-US"/>
          </a:p>
        </p:txBody>
      </p:sp>
      <p:sp>
        <p:nvSpPr>
          <p:cNvPr id="3" name="Footer Placeholder 11">
            <a:extLst>
              <a:ext uri="{FF2B5EF4-FFF2-40B4-BE49-F238E27FC236}">
                <a16:creationId xmlns:a16="http://schemas.microsoft.com/office/drawing/2014/main" id="{9DA73A2B-4CAB-6EC4-84EB-6E4BCFE816CA}"/>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3CE59147-0DF4-4142-F2D1-540B6F5C19EF}"/>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PCB/Socket Development:</a:t>
            </a:r>
            <a:endParaRPr lang="en-US" sz="4000" b="1" dirty="0">
              <a:solidFill>
                <a:srgbClr val="002060"/>
              </a:solidFill>
              <a:highlight>
                <a:srgbClr val="FFFF00"/>
              </a:highlight>
            </a:endParaRPr>
          </a:p>
        </p:txBody>
      </p:sp>
      <p:sp>
        <p:nvSpPr>
          <p:cNvPr id="11" name="Title 1">
            <a:extLst>
              <a:ext uri="{FF2B5EF4-FFF2-40B4-BE49-F238E27FC236}">
                <a16:creationId xmlns:a16="http://schemas.microsoft.com/office/drawing/2014/main" id="{6DFEB7EE-C68C-90ED-E6C6-DC4AB298D172}"/>
              </a:ext>
            </a:extLst>
          </p:cNvPr>
          <p:cNvSpPr txBox="1">
            <a:spLocks/>
          </p:cNvSpPr>
          <p:nvPr/>
        </p:nvSpPr>
        <p:spPr>
          <a:xfrm>
            <a:off x="541572" y="1038498"/>
            <a:ext cx="8551628"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Goal: simplify safe transistor swapping during tests</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Initial approach: terminal-block socket for TO-247 </a:t>
            </a:r>
            <a:br>
              <a:rPr lang="en-US" sz="3000" dirty="0">
                <a:latin typeface="+mn-lt"/>
              </a:rPr>
            </a:br>
            <a:r>
              <a:rPr lang="en-US" sz="3000" dirty="0">
                <a:latin typeface="+mn-lt"/>
              </a:rPr>
              <a:t>(non-ideal but functional test method)</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Limitations led to exploring advanced switching PCB options</a:t>
            </a:r>
          </a:p>
        </p:txBody>
      </p:sp>
      <p:pic>
        <p:nvPicPr>
          <p:cNvPr id="5" name="Picture 4" descr="A blue electrical device with four holes&#10;&#10;AI-generated content may be incorrect.">
            <a:extLst>
              <a:ext uri="{FF2B5EF4-FFF2-40B4-BE49-F238E27FC236}">
                <a16:creationId xmlns:a16="http://schemas.microsoft.com/office/drawing/2014/main" id="{E510E7EC-BFB4-747E-ABCD-9982628A9772}"/>
              </a:ext>
            </a:extLst>
          </p:cNvPr>
          <p:cNvPicPr>
            <a:picLocks noChangeAspect="1"/>
          </p:cNvPicPr>
          <p:nvPr/>
        </p:nvPicPr>
        <p:blipFill>
          <a:blip r:embed="rId3"/>
          <a:stretch>
            <a:fillRect/>
          </a:stretch>
        </p:blipFill>
        <p:spPr>
          <a:xfrm rot="3943690" flipV="1">
            <a:off x="9859838" y="296283"/>
            <a:ext cx="1803612" cy="1785633"/>
          </a:xfrm>
          <a:prstGeom prst="rect">
            <a:avLst/>
          </a:prstGeom>
        </p:spPr>
      </p:pic>
      <p:pic>
        <p:nvPicPr>
          <p:cNvPr id="7" name="Picture 6" descr="A close up of a circuit board&#10;&#10;AI-generated content may be incorrect.">
            <a:extLst>
              <a:ext uri="{FF2B5EF4-FFF2-40B4-BE49-F238E27FC236}">
                <a16:creationId xmlns:a16="http://schemas.microsoft.com/office/drawing/2014/main" id="{775CDA5F-6668-E4EE-F262-7F90C7A84D93}"/>
              </a:ext>
            </a:extLst>
          </p:cNvPr>
          <p:cNvPicPr>
            <a:picLocks noChangeAspect="1"/>
          </p:cNvPicPr>
          <p:nvPr/>
        </p:nvPicPr>
        <p:blipFill>
          <a:blip r:embed="rId4"/>
          <a:srcRect l="25278" t="22407" r="29722" b="5752"/>
          <a:stretch/>
        </p:blipFill>
        <p:spPr>
          <a:xfrm>
            <a:off x="9258300" y="2714483"/>
            <a:ext cx="2492888" cy="2984858"/>
          </a:xfrm>
          <a:prstGeom prst="rect">
            <a:avLst/>
          </a:prstGeom>
        </p:spPr>
      </p:pic>
    </p:spTree>
    <p:extLst>
      <p:ext uri="{BB962C8B-B14F-4D97-AF65-F5344CB8AC3E}">
        <p14:creationId xmlns:p14="http://schemas.microsoft.com/office/powerpoint/2010/main" val="270466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0E434-381A-C001-201F-4D1782786023}"/>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4A3A80D-1DCB-94C9-AE17-3760EEEC6B78}"/>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3</a:t>
            </a:fld>
            <a:endParaRPr lang="en-US"/>
          </a:p>
        </p:txBody>
      </p:sp>
      <p:sp>
        <p:nvSpPr>
          <p:cNvPr id="3" name="Footer Placeholder 11">
            <a:extLst>
              <a:ext uri="{FF2B5EF4-FFF2-40B4-BE49-F238E27FC236}">
                <a16:creationId xmlns:a16="http://schemas.microsoft.com/office/drawing/2014/main" id="{30B88596-A113-5752-54E8-AB2E4753D692}"/>
              </a:ext>
            </a:extLst>
          </p:cNvPr>
          <p:cNvSpPr>
            <a:spLocks noGrp="1"/>
          </p:cNvSpPr>
          <p:nvPr>
            <p:ph type="ftr" sz="quarter" idx="11"/>
          </p:nvPr>
        </p:nvSpPr>
        <p:spPr>
          <a:xfrm>
            <a:off x="4038600" y="6356350"/>
            <a:ext cx="4114800" cy="365125"/>
          </a:xfrm>
        </p:spPr>
        <p:txBody>
          <a:bodyPr/>
          <a:lstStyle/>
          <a:p>
            <a:r>
              <a:rPr lang="en-US"/>
              <a:t>Technion – PEARL – GENERIC GATE DRIVER</a:t>
            </a:r>
            <a:endParaRPr lang="en-US" dirty="0"/>
          </a:p>
        </p:txBody>
      </p:sp>
      <p:sp>
        <p:nvSpPr>
          <p:cNvPr id="10" name="Title 1">
            <a:extLst>
              <a:ext uri="{FF2B5EF4-FFF2-40B4-BE49-F238E27FC236}">
                <a16:creationId xmlns:a16="http://schemas.microsoft.com/office/drawing/2014/main" id="{0E8E8BA9-1BB5-C4BE-C1B5-CC6ED64FE85A}"/>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Motivation &amp; Background:</a:t>
            </a:r>
          </a:p>
        </p:txBody>
      </p:sp>
      <p:sp>
        <p:nvSpPr>
          <p:cNvPr id="11" name="Title 1">
            <a:extLst>
              <a:ext uri="{FF2B5EF4-FFF2-40B4-BE49-F238E27FC236}">
                <a16:creationId xmlns:a16="http://schemas.microsoft.com/office/drawing/2014/main" id="{62D05959-FE3E-8DE5-47A9-8FC20BAAA823}"/>
              </a:ext>
            </a:extLst>
          </p:cNvPr>
          <p:cNvSpPr txBox="1">
            <a:spLocks/>
          </p:cNvSpPr>
          <p:nvPr/>
        </p:nvSpPr>
        <p:spPr>
          <a:xfrm>
            <a:off x="541572" y="1038499"/>
            <a:ext cx="10924714" cy="478100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Lab projects require gate drivers and half-bridge setups</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Existing setups are often hardwired and device-specific</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Eval-1ED3321MC12N enables a modular, isolated </a:t>
            </a:r>
            <a:br>
              <a:rPr lang="en-US" sz="3000" dirty="0">
                <a:latin typeface="+mn-lt"/>
              </a:rPr>
            </a:br>
            <a:r>
              <a:rPr lang="en-US" sz="3000" dirty="0">
                <a:latin typeface="+mn-lt"/>
              </a:rPr>
              <a:t>dual-channel drive</a:t>
            </a:r>
          </a:p>
          <a:p>
            <a:pPr algn="l"/>
            <a:endParaRPr lang="en-US" sz="3000" dirty="0">
              <a:latin typeface="+mn-lt"/>
            </a:endParaRPr>
          </a:p>
        </p:txBody>
      </p:sp>
      <p:pic>
        <p:nvPicPr>
          <p:cNvPr id="5" name="Picture 4">
            <a:extLst>
              <a:ext uri="{FF2B5EF4-FFF2-40B4-BE49-F238E27FC236}">
                <a16:creationId xmlns:a16="http://schemas.microsoft.com/office/drawing/2014/main" id="{A0FD1965-6693-91E7-223D-D8B265E202B2}"/>
              </a:ext>
            </a:extLst>
          </p:cNvPr>
          <p:cNvPicPr>
            <a:picLocks noChangeAspect="1"/>
          </p:cNvPicPr>
          <p:nvPr/>
        </p:nvPicPr>
        <p:blipFill>
          <a:blip r:embed="rId3"/>
          <a:stretch>
            <a:fillRect/>
          </a:stretch>
        </p:blipFill>
        <p:spPr>
          <a:xfrm>
            <a:off x="6745656" y="3767721"/>
            <a:ext cx="3794925" cy="2506579"/>
          </a:xfrm>
          <a:prstGeom prst="rect">
            <a:avLst/>
          </a:prstGeom>
        </p:spPr>
      </p:pic>
      <p:pic>
        <p:nvPicPr>
          <p:cNvPr id="7" name="Picture 6">
            <a:extLst>
              <a:ext uri="{FF2B5EF4-FFF2-40B4-BE49-F238E27FC236}">
                <a16:creationId xmlns:a16="http://schemas.microsoft.com/office/drawing/2014/main" id="{2F4B70A8-F08D-F31F-31F0-043F1A44369A}"/>
              </a:ext>
            </a:extLst>
          </p:cNvPr>
          <p:cNvPicPr>
            <a:picLocks noChangeAspect="1"/>
          </p:cNvPicPr>
          <p:nvPr/>
        </p:nvPicPr>
        <p:blipFill>
          <a:blip r:embed="rId4"/>
          <a:stretch>
            <a:fillRect/>
          </a:stretch>
        </p:blipFill>
        <p:spPr>
          <a:xfrm>
            <a:off x="2180701" y="3767721"/>
            <a:ext cx="3777275" cy="2506579"/>
          </a:xfrm>
          <a:prstGeom prst="rect">
            <a:avLst/>
          </a:prstGeom>
        </p:spPr>
      </p:pic>
    </p:spTree>
    <p:extLst>
      <p:ext uri="{BB962C8B-B14F-4D97-AF65-F5344CB8AC3E}">
        <p14:creationId xmlns:p14="http://schemas.microsoft.com/office/powerpoint/2010/main" val="2412333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C036F-7FE2-CACE-03D8-55AE379A0A8D}"/>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63D9561D-5F6B-303B-A839-E4555824B55A}"/>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30</a:t>
            </a:fld>
            <a:endParaRPr lang="en-US"/>
          </a:p>
        </p:txBody>
      </p:sp>
      <p:sp>
        <p:nvSpPr>
          <p:cNvPr id="3" name="Footer Placeholder 11">
            <a:extLst>
              <a:ext uri="{FF2B5EF4-FFF2-40B4-BE49-F238E27FC236}">
                <a16:creationId xmlns:a16="http://schemas.microsoft.com/office/drawing/2014/main" id="{8FCD2779-4970-6D37-034B-319014ACA69B}"/>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838B6BB8-01BF-5FB5-6D3E-F537702C34AF}"/>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Support Circuit:</a:t>
            </a:r>
            <a:endParaRPr lang="en-US" sz="4000" b="1" dirty="0">
              <a:solidFill>
                <a:srgbClr val="002060"/>
              </a:solidFill>
              <a:highlight>
                <a:srgbClr val="FFFF00"/>
              </a:highlight>
            </a:endParaRPr>
          </a:p>
        </p:txBody>
      </p:sp>
      <p:sp>
        <p:nvSpPr>
          <p:cNvPr id="11" name="Title 1">
            <a:extLst>
              <a:ext uri="{FF2B5EF4-FFF2-40B4-BE49-F238E27FC236}">
                <a16:creationId xmlns:a16="http://schemas.microsoft.com/office/drawing/2014/main" id="{C7E7D942-0BF9-0190-C0A8-24F10E058FF3}"/>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Enabled dynamic selection between multiple transistors</a:t>
            </a:r>
          </a:p>
          <a:p>
            <a:pPr algn="l"/>
            <a:endParaRPr lang="en-US" sz="3000" dirty="0">
              <a:latin typeface="+mn-lt"/>
            </a:endParaRPr>
          </a:p>
          <a:p>
            <a:pPr marL="457200" indent="-457200" algn="l">
              <a:buFont typeface="Arial" panose="020B0604020202020204" pitchFamily="34" charset="0"/>
              <a:buChar char="•"/>
            </a:pPr>
            <a:r>
              <a:rPr lang="en-US" sz="3000" dirty="0">
                <a:latin typeface="+mn-lt"/>
              </a:rPr>
              <a:t>Keep the built-in protections of the current circuit like desaturation and clamping protections</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Optimal operation with the transistors</a:t>
            </a:r>
          </a:p>
          <a:p>
            <a:pPr marL="457200" indent="-457200" algn="l">
              <a:buFont typeface="Arial" panose="020B0604020202020204" pitchFamily="34" charset="0"/>
              <a:buChar char="•"/>
            </a:pPr>
            <a:endParaRPr lang="en-US" sz="3000" dirty="0">
              <a:latin typeface="+mn-lt"/>
            </a:endParaRPr>
          </a:p>
        </p:txBody>
      </p:sp>
    </p:spTree>
    <p:extLst>
      <p:ext uri="{BB962C8B-B14F-4D97-AF65-F5344CB8AC3E}">
        <p14:creationId xmlns:p14="http://schemas.microsoft.com/office/powerpoint/2010/main" val="1942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9693240-B1E6-FB58-5AC3-CFFD32D7FF74}"/>
              </a:ext>
            </a:extLst>
          </p:cNvPr>
          <p:cNvSpPr>
            <a:spLocks noGrp="1"/>
          </p:cNvSpPr>
          <p:nvPr>
            <p:ph type="ftr" sz="quarter" idx="11"/>
          </p:nvPr>
        </p:nvSpPr>
        <p:spPr>
          <a:xfrm>
            <a:off x="4038600" y="6356350"/>
            <a:ext cx="4114800" cy="365125"/>
          </a:xfrm>
        </p:spPr>
        <p:txBody>
          <a:bodyPr/>
          <a:lstStyle/>
          <a:p>
            <a:r>
              <a:rPr lang="en-US"/>
              <a:t>Technion – PEARL – GENERIC GATE DRIVER</a:t>
            </a:r>
          </a:p>
        </p:txBody>
      </p:sp>
      <p:sp>
        <p:nvSpPr>
          <p:cNvPr id="5" name="Slide Number Placeholder 4">
            <a:extLst>
              <a:ext uri="{FF2B5EF4-FFF2-40B4-BE49-F238E27FC236}">
                <a16:creationId xmlns:a16="http://schemas.microsoft.com/office/drawing/2014/main" id="{E53CF5E3-AFDC-D0F9-1E1A-30A514B2FFAC}"/>
              </a:ext>
            </a:extLst>
          </p:cNvPr>
          <p:cNvSpPr>
            <a:spLocks noGrp="1"/>
          </p:cNvSpPr>
          <p:nvPr>
            <p:ph type="sldNum" sz="quarter" idx="12"/>
          </p:nvPr>
        </p:nvSpPr>
        <p:spPr>
          <a:xfrm>
            <a:off x="8610600" y="6356350"/>
            <a:ext cx="2743200" cy="365125"/>
          </a:xfrm>
        </p:spPr>
        <p:txBody>
          <a:bodyPr/>
          <a:lstStyle/>
          <a:p>
            <a:fld id="{E80CF180-44B7-DB43-9F51-9163A427D8BD}" type="slidenum">
              <a:rPr lang="en-US" smtClean="0"/>
              <a:t>31</a:t>
            </a:fld>
            <a:endParaRPr lang="en-US"/>
          </a:p>
        </p:txBody>
      </p:sp>
      <p:pic>
        <p:nvPicPr>
          <p:cNvPr id="7" name="Picture 6">
            <a:extLst>
              <a:ext uri="{FF2B5EF4-FFF2-40B4-BE49-F238E27FC236}">
                <a16:creationId xmlns:a16="http://schemas.microsoft.com/office/drawing/2014/main" id="{DBE7741A-9A6D-79BB-80AA-6A0126F08082}"/>
              </a:ext>
            </a:extLst>
          </p:cNvPr>
          <p:cNvPicPr>
            <a:picLocks noChangeAspect="1"/>
          </p:cNvPicPr>
          <p:nvPr/>
        </p:nvPicPr>
        <p:blipFill>
          <a:blip r:embed="rId3"/>
          <a:stretch>
            <a:fillRect/>
          </a:stretch>
        </p:blipFill>
        <p:spPr>
          <a:xfrm>
            <a:off x="2125014" y="1690688"/>
            <a:ext cx="9288171" cy="4344006"/>
          </a:xfrm>
          <a:prstGeom prst="rect">
            <a:avLst/>
          </a:prstGeom>
        </p:spPr>
      </p:pic>
      <p:sp>
        <p:nvSpPr>
          <p:cNvPr id="35" name="TextBox 34">
            <a:extLst>
              <a:ext uri="{FF2B5EF4-FFF2-40B4-BE49-F238E27FC236}">
                <a16:creationId xmlns:a16="http://schemas.microsoft.com/office/drawing/2014/main" id="{36F6B545-B81E-3000-A156-526126D16ABB}"/>
              </a:ext>
            </a:extLst>
          </p:cNvPr>
          <p:cNvSpPr txBox="1"/>
          <p:nvPr/>
        </p:nvSpPr>
        <p:spPr>
          <a:xfrm>
            <a:off x="825799" y="1948470"/>
            <a:ext cx="1162050" cy="307777"/>
          </a:xfrm>
          <a:prstGeom prst="rect">
            <a:avLst/>
          </a:prstGeom>
          <a:noFill/>
        </p:spPr>
        <p:txBody>
          <a:bodyPr wrap="square" rtlCol="1">
            <a:spAutoFit/>
          </a:bodyPr>
          <a:lstStyle/>
          <a:p>
            <a:pPr algn="l"/>
            <a:r>
              <a:rPr lang="en-US" sz="1400" b="1" dirty="0">
                <a:solidFill>
                  <a:schemeClr val="accent6"/>
                </a:solidFill>
              </a:rPr>
              <a:t>Decoders</a:t>
            </a:r>
            <a:endParaRPr lang="he-IL" sz="1400" b="1" dirty="0">
              <a:solidFill>
                <a:schemeClr val="accent6"/>
              </a:solidFill>
            </a:endParaRPr>
          </a:p>
        </p:txBody>
      </p:sp>
      <p:cxnSp>
        <p:nvCxnSpPr>
          <p:cNvPr id="36" name="Straight Arrow Connector 35">
            <a:extLst>
              <a:ext uri="{FF2B5EF4-FFF2-40B4-BE49-F238E27FC236}">
                <a16:creationId xmlns:a16="http://schemas.microsoft.com/office/drawing/2014/main" id="{4517CB89-A576-12EE-DC66-83F6F791C91A}"/>
              </a:ext>
            </a:extLst>
          </p:cNvPr>
          <p:cNvCxnSpPr>
            <a:cxnSpLocks/>
          </p:cNvCxnSpPr>
          <p:nvPr/>
        </p:nvCxnSpPr>
        <p:spPr>
          <a:xfrm flipV="1">
            <a:off x="1617334" y="2277636"/>
            <a:ext cx="1218395" cy="2139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Straight Arrow Connector 36">
            <a:extLst>
              <a:ext uri="{FF2B5EF4-FFF2-40B4-BE49-F238E27FC236}">
                <a16:creationId xmlns:a16="http://schemas.microsoft.com/office/drawing/2014/main" id="{FA951C93-FCAB-6900-3807-541996785F31}"/>
              </a:ext>
            </a:extLst>
          </p:cNvPr>
          <p:cNvCxnSpPr>
            <a:cxnSpLocks/>
          </p:cNvCxnSpPr>
          <p:nvPr/>
        </p:nvCxnSpPr>
        <p:spPr>
          <a:xfrm>
            <a:off x="1617334" y="2299026"/>
            <a:ext cx="1218395" cy="16053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8" name="TextBox 37">
            <a:extLst>
              <a:ext uri="{FF2B5EF4-FFF2-40B4-BE49-F238E27FC236}">
                <a16:creationId xmlns:a16="http://schemas.microsoft.com/office/drawing/2014/main" id="{B35EB598-ABB6-CA2F-0BB6-30BF372B07EC}"/>
              </a:ext>
            </a:extLst>
          </p:cNvPr>
          <p:cNvSpPr txBox="1"/>
          <p:nvPr/>
        </p:nvSpPr>
        <p:spPr>
          <a:xfrm>
            <a:off x="4457844" y="4460394"/>
            <a:ext cx="1162050" cy="523220"/>
          </a:xfrm>
          <a:prstGeom prst="rect">
            <a:avLst/>
          </a:prstGeom>
          <a:noFill/>
        </p:spPr>
        <p:txBody>
          <a:bodyPr wrap="square" rtlCol="1">
            <a:spAutoFit/>
          </a:bodyPr>
          <a:lstStyle/>
          <a:p>
            <a:pPr algn="l"/>
            <a:r>
              <a:rPr lang="en-US" sz="1400" b="1" dirty="0"/>
              <a:t>DC to DC converter</a:t>
            </a:r>
            <a:endParaRPr lang="he-IL" sz="1400" b="1" dirty="0"/>
          </a:p>
        </p:txBody>
      </p:sp>
      <p:sp>
        <p:nvSpPr>
          <p:cNvPr id="39" name="TextBox 38">
            <a:extLst>
              <a:ext uri="{FF2B5EF4-FFF2-40B4-BE49-F238E27FC236}">
                <a16:creationId xmlns:a16="http://schemas.microsoft.com/office/drawing/2014/main" id="{F5E50430-1FE5-72B3-FBF9-472E121C2F2A}"/>
              </a:ext>
            </a:extLst>
          </p:cNvPr>
          <p:cNvSpPr txBox="1"/>
          <p:nvPr/>
        </p:nvSpPr>
        <p:spPr>
          <a:xfrm>
            <a:off x="5748764" y="1678688"/>
            <a:ext cx="1337310" cy="523220"/>
          </a:xfrm>
          <a:prstGeom prst="rect">
            <a:avLst/>
          </a:prstGeom>
          <a:noFill/>
        </p:spPr>
        <p:txBody>
          <a:bodyPr wrap="square" rtlCol="1">
            <a:spAutoFit/>
          </a:bodyPr>
          <a:lstStyle/>
          <a:p>
            <a:pPr algn="l"/>
            <a:r>
              <a:rPr lang="en-US" sz="1400" b="1" dirty="0">
                <a:solidFill>
                  <a:schemeClr val="accent1"/>
                </a:solidFill>
              </a:rPr>
              <a:t>Different type of transistors</a:t>
            </a:r>
            <a:endParaRPr lang="he-IL" sz="1400" b="1" dirty="0">
              <a:solidFill>
                <a:schemeClr val="accent1"/>
              </a:solidFill>
            </a:endParaRPr>
          </a:p>
        </p:txBody>
      </p:sp>
      <p:cxnSp>
        <p:nvCxnSpPr>
          <p:cNvPr id="40" name="Straight Arrow Connector 39">
            <a:extLst>
              <a:ext uri="{FF2B5EF4-FFF2-40B4-BE49-F238E27FC236}">
                <a16:creationId xmlns:a16="http://schemas.microsoft.com/office/drawing/2014/main" id="{650C6BAB-B3F6-CB29-559F-5EDEFBEA8068}"/>
              </a:ext>
            </a:extLst>
          </p:cNvPr>
          <p:cNvCxnSpPr>
            <a:cxnSpLocks/>
          </p:cNvCxnSpPr>
          <p:nvPr/>
        </p:nvCxnSpPr>
        <p:spPr>
          <a:xfrm>
            <a:off x="6224414" y="2201908"/>
            <a:ext cx="1009655" cy="8441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a:extLst>
              <a:ext uri="{FF2B5EF4-FFF2-40B4-BE49-F238E27FC236}">
                <a16:creationId xmlns:a16="http://schemas.microsoft.com/office/drawing/2014/main" id="{A1C076DF-743B-03C4-D287-A0C54E8B06A4}"/>
              </a:ext>
            </a:extLst>
          </p:cNvPr>
          <p:cNvCxnSpPr>
            <a:cxnSpLocks/>
          </p:cNvCxnSpPr>
          <p:nvPr/>
        </p:nvCxnSpPr>
        <p:spPr>
          <a:xfrm>
            <a:off x="6224414" y="2210299"/>
            <a:ext cx="3795886" cy="9187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3" name="Straight Arrow Connector 62">
            <a:extLst>
              <a:ext uri="{FF2B5EF4-FFF2-40B4-BE49-F238E27FC236}">
                <a16:creationId xmlns:a16="http://schemas.microsoft.com/office/drawing/2014/main" id="{0E8CA2D2-5850-FCEC-B6DF-D9601FDCF65B}"/>
              </a:ext>
            </a:extLst>
          </p:cNvPr>
          <p:cNvCxnSpPr>
            <a:cxnSpLocks/>
          </p:cNvCxnSpPr>
          <p:nvPr/>
        </p:nvCxnSpPr>
        <p:spPr>
          <a:xfrm flipV="1">
            <a:off x="4940300" y="4030507"/>
            <a:ext cx="0" cy="4240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4C926BC1-493E-2D08-388E-41E8644D41E1}"/>
              </a:ext>
            </a:extLst>
          </p:cNvPr>
          <p:cNvSpPr txBox="1"/>
          <p:nvPr/>
        </p:nvSpPr>
        <p:spPr>
          <a:xfrm>
            <a:off x="8504771" y="1625049"/>
            <a:ext cx="778929" cy="307777"/>
          </a:xfrm>
          <a:prstGeom prst="rect">
            <a:avLst/>
          </a:prstGeom>
          <a:noFill/>
        </p:spPr>
        <p:txBody>
          <a:bodyPr wrap="square" rtlCol="1">
            <a:spAutoFit/>
          </a:bodyPr>
          <a:lstStyle/>
          <a:p>
            <a:pPr algn="l"/>
            <a:r>
              <a:rPr lang="en-US" sz="1400" b="1" dirty="0">
                <a:solidFill>
                  <a:schemeClr val="accent2"/>
                </a:solidFill>
              </a:rPr>
              <a:t>LEDs</a:t>
            </a:r>
          </a:p>
        </p:txBody>
      </p:sp>
      <p:cxnSp>
        <p:nvCxnSpPr>
          <p:cNvPr id="67" name="Straight Arrow Connector 66">
            <a:extLst>
              <a:ext uri="{FF2B5EF4-FFF2-40B4-BE49-F238E27FC236}">
                <a16:creationId xmlns:a16="http://schemas.microsoft.com/office/drawing/2014/main" id="{B937A55A-C846-27BF-02C0-ED5F0DDF9717}"/>
              </a:ext>
            </a:extLst>
          </p:cNvPr>
          <p:cNvCxnSpPr>
            <a:cxnSpLocks/>
          </p:cNvCxnSpPr>
          <p:nvPr/>
        </p:nvCxnSpPr>
        <p:spPr>
          <a:xfrm flipH="1">
            <a:off x="7429500" y="1998587"/>
            <a:ext cx="1350598" cy="3969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37D0796-D0E2-C794-0C8B-D2A574C473EA}"/>
              </a:ext>
            </a:extLst>
          </p:cNvPr>
          <p:cNvCxnSpPr>
            <a:cxnSpLocks/>
          </p:cNvCxnSpPr>
          <p:nvPr/>
        </p:nvCxnSpPr>
        <p:spPr>
          <a:xfrm>
            <a:off x="8780098" y="1998587"/>
            <a:ext cx="1101489" cy="3748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itle 1">
            <a:extLst>
              <a:ext uri="{FF2B5EF4-FFF2-40B4-BE49-F238E27FC236}">
                <a16:creationId xmlns:a16="http://schemas.microsoft.com/office/drawing/2014/main" id="{E8C1372F-B4AE-5741-89AC-82D05C0EE91D}"/>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Support Circuit:</a:t>
            </a:r>
            <a:endParaRPr lang="en-US" sz="4000" b="1" dirty="0">
              <a:solidFill>
                <a:srgbClr val="002060"/>
              </a:solidFill>
              <a:highlight>
                <a:srgbClr val="FFFF00"/>
              </a:highlight>
            </a:endParaRPr>
          </a:p>
        </p:txBody>
      </p:sp>
    </p:spTree>
    <p:extLst>
      <p:ext uri="{BB962C8B-B14F-4D97-AF65-F5344CB8AC3E}">
        <p14:creationId xmlns:p14="http://schemas.microsoft.com/office/powerpoint/2010/main" val="59376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39" grpId="0"/>
      <p:bldP spid="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4BC52-F5D3-BD61-4F84-88F7580E3B23}"/>
              </a:ext>
            </a:extLst>
          </p:cNvPr>
          <p:cNvPicPr>
            <a:picLocks noChangeAspect="1"/>
          </p:cNvPicPr>
          <p:nvPr/>
        </p:nvPicPr>
        <p:blipFill>
          <a:blip r:embed="rId3"/>
          <a:stretch>
            <a:fillRect/>
          </a:stretch>
        </p:blipFill>
        <p:spPr>
          <a:xfrm>
            <a:off x="2375710" y="1269508"/>
            <a:ext cx="7440580" cy="5149048"/>
          </a:xfrm>
          <a:prstGeom prst="rect">
            <a:avLst/>
          </a:prstGeom>
        </p:spPr>
      </p:pic>
      <p:sp>
        <p:nvSpPr>
          <p:cNvPr id="3" name="TextBox 2">
            <a:extLst>
              <a:ext uri="{FF2B5EF4-FFF2-40B4-BE49-F238E27FC236}">
                <a16:creationId xmlns:a16="http://schemas.microsoft.com/office/drawing/2014/main" id="{98948E97-8012-EFC9-5233-05E585890CC7}"/>
              </a:ext>
            </a:extLst>
          </p:cNvPr>
          <p:cNvSpPr txBox="1"/>
          <p:nvPr/>
        </p:nvSpPr>
        <p:spPr>
          <a:xfrm>
            <a:off x="1333500" y="1895475"/>
            <a:ext cx="1162050" cy="307777"/>
          </a:xfrm>
          <a:prstGeom prst="rect">
            <a:avLst/>
          </a:prstGeom>
          <a:noFill/>
        </p:spPr>
        <p:txBody>
          <a:bodyPr wrap="square" rtlCol="1">
            <a:spAutoFit/>
          </a:bodyPr>
          <a:lstStyle/>
          <a:p>
            <a:pPr algn="l"/>
            <a:r>
              <a:rPr lang="en-US" sz="1400" b="1" dirty="0">
                <a:solidFill>
                  <a:schemeClr val="accent1"/>
                </a:solidFill>
              </a:rPr>
              <a:t>Decoders</a:t>
            </a:r>
            <a:endParaRPr lang="he-IL" sz="1400" b="1" dirty="0">
              <a:solidFill>
                <a:schemeClr val="accent1"/>
              </a:solidFill>
            </a:endParaRPr>
          </a:p>
        </p:txBody>
      </p:sp>
      <p:cxnSp>
        <p:nvCxnSpPr>
          <p:cNvPr id="6" name="Straight Arrow Connector 5">
            <a:extLst>
              <a:ext uri="{FF2B5EF4-FFF2-40B4-BE49-F238E27FC236}">
                <a16:creationId xmlns:a16="http://schemas.microsoft.com/office/drawing/2014/main" id="{1B1865D3-947B-7A0A-7C8F-84C888501137}"/>
              </a:ext>
            </a:extLst>
          </p:cNvPr>
          <p:cNvCxnSpPr/>
          <p:nvPr/>
        </p:nvCxnSpPr>
        <p:spPr>
          <a:xfrm>
            <a:off x="2143125" y="2049363"/>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029ED59-14E8-91FA-D6AE-9F13E461549E}"/>
              </a:ext>
            </a:extLst>
          </p:cNvPr>
          <p:cNvCxnSpPr>
            <a:cxnSpLocks/>
          </p:cNvCxnSpPr>
          <p:nvPr/>
        </p:nvCxnSpPr>
        <p:spPr>
          <a:xfrm>
            <a:off x="2143125" y="2049363"/>
            <a:ext cx="952500" cy="930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EF3672-1497-B722-3442-C75FB34A7FB7}"/>
              </a:ext>
            </a:extLst>
          </p:cNvPr>
          <p:cNvSpPr txBox="1"/>
          <p:nvPr/>
        </p:nvSpPr>
        <p:spPr>
          <a:xfrm>
            <a:off x="4076700" y="3406621"/>
            <a:ext cx="1162050" cy="523220"/>
          </a:xfrm>
          <a:prstGeom prst="rect">
            <a:avLst/>
          </a:prstGeom>
          <a:noFill/>
        </p:spPr>
        <p:txBody>
          <a:bodyPr wrap="square" rtlCol="1">
            <a:spAutoFit/>
          </a:bodyPr>
          <a:lstStyle/>
          <a:p>
            <a:pPr algn="l"/>
            <a:r>
              <a:rPr lang="en-US" sz="1400" b="1" dirty="0">
                <a:solidFill>
                  <a:schemeClr val="accent1"/>
                </a:solidFill>
              </a:rPr>
              <a:t>DC to DC converter</a:t>
            </a:r>
            <a:endParaRPr lang="he-IL" sz="1400" b="1" dirty="0">
              <a:solidFill>
                <a:schemeClr val="accent1"/>
              </a:solidFill>
            </a:endParaRPr>
          </a:p>
        </p:txBody>
      </p:sp>
      <p:cxnSp>
        <p:nvCxnSpPr>
          <p:cNvPr id="11" name="Straight Arrow Connector 10">
            <a:extLst>
              <a:ext uri="{FF2B5EF4-FFF2-40B4-BE49-F238E27FC236}">
                <a16:creationId xmlns:a16="http://schemas.microsoft.com/office/drawing/2014/main" id="{D9F188FD-5051-4D4F-F972-5A751626D3D6}"/>
              </a:ext>
            </a:extLst>
          </p:cNvPr>
          <p:cNvCxnSpPr>
            <a:cxnSpLocks/>
          </p:cNvCxnSpPr>
          <p:nvPr/>
        </p:nvCxnSpPr>
        <p:spPr>
          <a:xfrm flipV="1">
            <a:off x="4552950" y="3057525"/>
            <a:ext cx="0" cy="37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C31886-C676-7D69-CB6C-7353A6E27470}"/>
              </a:ext>
            </a:extLst>
          </p:cNvPr>
          <p:cNvSpPr txBox="1"/>
          <p:nvPr/>
        </p:nvSpPr>
        <p:spPr>
          <a:xfrm>
            <a:off x="6762750" y="4116769"/>
            <a:ext cx="1162050" cy="523220"/>
          </a:xfrm>
          <a:prstGeom prst="rect">
            <a:avLst/>
          </a:prstGeom>
          <a:noFill/>
        </p:spPr>
        <p:txBody>
          <a:bodyPr wrap="square" rtlCol="1">
            <a:spAutoFit/>
          </a:bodyPr>
          <a:lstStyle/>
          <a:p>
            <a:pPr algn="l"/>
            <a:r>
              <a:rPr lang="en-US" sz="1400" b="1" dirty="0">
                <a:solidFill>
                  <a:schemeClr val="accent1"/>
                </a:solidFill>
              </a:rPr>
              <a:t>Controllable switches</a:t>
            </a:r>
            <a:endParaRPr lang="he-IL" sz="1400" b="1" dirty="0">
              <a:solidFill>
                <a:schemeClr val="accent1"/>
              </a:solidFill>
            </a:endParaRPr>
          </a:p>
        </p:txBody>
      </p:sp>
      <p:cxnSp>
        <p:nvCxnSpPr>
          <p:cNvPr id="14" name="Straight Arrow Connector 13">
            <a:extLst>
              <a:ext uri="{FF2B5EF4-FFF2-40B4-BE49-F238E27FC236}">
                <a16:creationId xmlns:a16="http://schemas.microsoft.com/office/drawing/2014/main" id="{9A40F942-19EB-ED92-C88E-E9DADD4C8C0F}"/>
              </a:ext>
            </a:extLst>
          </p:cNvPr>
          <p:cNvCxnSpPr>
            <a:cxnSpLocks/>
          </p:cNvCxnSpPr>
          <p:nvPr/>
        </p:nvCxnSpPr>
        <p:spPr>
          <a:xfrm flipH="1" flipV="1">
            <a:off x="5768340" y="3406621"/>
            <a:ext cx="1459230" cy="72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94970B-CA5E-026C-6DEE-E9E7CA426AC4}"/>
              </a:ext>
            </a:extLst>
          </p:cNvPr>
          <p:cNvCxnSpPr>
            <a:cxnSpLocks/>
          </p:cNvCxnSpPr>
          <p:nvPr/>
        </p:nvCxnSpPr>
        <p:spPr>
          <a:xfrm flipV="1">
            <a:off x="7227570" y="3559021"/>
            <a:ext cx="232585" cy="557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F2AAC1-8BC3-7292-1439-4948AA944D8F}"/>
              </a:ext>
            </a:extLst>
          </p:cNvPr>
          <p:cNvCxnSpPr>
            <a:cxnSpLocks/>
          </p:cNvCxnSpPr>
          <p:nvPr/>
        </p:nvCxnSpPr>
        <p:spPr>
          <a:xfrm flipV="1">
            <a:off x="7227570" y="2741231"/>
            <a:ext cx="232585" cy="1375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256F6E5-FE52-C25B-0F7F-1307AADB5572}"/>
              </a:ext>
            </a:extLst>
          </p:cNvPr>
          <p:cNvCxnSpPr>
            <a:cxnSpLocks/>
          </p:cNvCxnSpPr>
          <p:nvPr/>
        </p:nvCxnSpPr>
        <p:spPr>
          <a:xfrm flipH="1" flipV="1">
            <a:off x="5703570" y="2644140"/>
            <a:ext cx="1524000" cy="1491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C959C68-48C8-2AEA-EBC2-D8CAC7701D2A}"/>
              </a:ext>
            </a:extLst>
          </p:cNvPr>
          <p:cNvSpPr txBox="1"/>
          <p:nvPr/>
        </p:nvSpPr>
        <p:spPr>
          <a:xfrm>
            <a:off x="6762750" y="1450415"/>
            <a:ext cx="1337310" cy="523220"/>
          </a:xfrm>
          <a:prstGeom prst="rect">
            <a:avLst/>
          </a:prstGeom>
          <a:noFill/>
        </p:spPr>
        <p:txBody>
          <a:bodyPr wrap="square" rtlCol="1">
            <a:spAutoFit/>
          </a:bodyPr>
          <a:lstStyle/>
          <a:p>
            <a:pPr algn="l"/>
            <a:r>
              <a:rPr lang="en-US" sz="1400" b="1" dirty="0">
                <a:solidFill>
                  <a:schemeClr val="accent1"/>
                </a:solidFill>
              </a:rPr>
              <a:t>Different type of transistors</a:t>
            </a:r>
            <a:endParaRPr lang="he-IL" sz="1400" b="1" dirty="0">
              <a:solidFill>
                <a:schemeClr val="accent1"/>
              </a:solidFill>
            </a:endParaRPr>
          </a:p>
        </p:txBody>
      </p:sp>
      <p:cxnSp>
        <p:nvCxnSpPr>
          <p:cNvPr id="26" name="Straight Arrow Connector 25">
            <a:extLst>
              <a:ext uri="{FF2B5EF4-FFF2-40B4-BE49-F238E27FC236}">
                <a16:creationId xmlns:a16="http://schemas.microsoft.com/office/drawing/2014/main" id="{37CD0ABF-3054-E8EA-D153-9D0E329C2A7D}"/>
              </a:ext>
            </a:extLst>
          </p:cNvPr>
          <p:cNvCxnSpPr>
            <a:cxnSpLocks/>
          </p:cNvCxnSpPr>
          <p:nvPr/>
        </p:nvCxnSpPr>
        <p:spPr>
          <a:xfrm flipH="1">
            <a:off x="6465570" y="1973635"/>
            <a:ext cx="762000" cy="48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C14015-E6E4-F1FC-3498-B6E538E602A0}"/>
              </a:ext>
            </a:extLst>
          </p:cNvPr>
          <p:cNvCxnSpPr>
            <a:cxnSpLocks/>
          </p:cNvCxnSpPr>
          <p:nvPr/>
        </p:nvCxnSpPr>
        <p:spPr>
          <a:xfrm>
            <a:off x="7227570" y="1982026"/>
            <a:ext cx="1042210" cy="468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EB13B0E-E10B-E73A-8F5C-EA1144F5730B}"/>
              </a:ext>
            </a:extLst>
          </p:cNvPr>
          <p:cNvSpPr/>
          <p:nvPr/>
        </p:nvSpPr>
        <p:spPr>
          <a:xfrm>
            <a:off x="6095999" y="2133600"/>
            <a:ext cx="601981" cy="16230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32" name="Rectangle 31">
            <a:extLst>
              <a:ext uri="{FF2B5EF4-FFF2-40B4-BE49-F238E27FC236}">
                <a16:creationId xmlns:a16="http://schemas.microsoft.com/office/drawing/2014/main" id="{81C1093E-0D1E-EDB5-91C0-841FCBB95988}"/>
              </a:ext>
            </a:extLst>
          </p:cNvPr>
          <p:cNvSpPr/>
          <p:nvPr/>
        </p:nvSpPr>
        <p:spPr>
          <a:xfrm>
            <a:off x="8017104" y="2133600"/>
            <a:ext cx="601981" cy="16230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57" name="Content Placeholder 4">
            <a:extLst>
              <a:ext uri="{FF2B5EF4-FFF2-40B4-BE49-F238E27FC236}">
                <a16:creationId xmlns:a16="http://schemas.microsoft.com/office/drawing/2014/main" id="{AB8473E0-8FB6-7206-BAE9-C0AD26D45B04}"/>
              </a:ext>
            </a:extLst>
          </p:cNvPr>
          <p:cNvPicPr>
            <a:picLocks noChangeAspect="1"/>
          </p:cNvPicPr>
          <p:nvPr/>
        </p:nvPicPr>
        <p:blipFill>
          <a:blip r:embed="rId4"/>
          <a:stretch>
            <a:fillRect/>
          </a:stretch>
        </p:blipFill>
        <p:spPr>
          <a:xfrm>
            <a:off x="5993806" y="1690688"/>
            <a:ext cx="4156628" cy="4351338"/>
          </a:xfrm>
          <a:prstGeom prst="rect">
            <a:avLst/>
          </a:prstGeom>
        </p:spPr>
      </p:pic>
      <p:sp>
        <p:nvSpPr>
          <p:cNvPr id="58" name="Oval 57">
            <a:extLst>
              <a:ext uri="{FF2B5EF4-FFF2-40B4-BE49-F238E27FC236}">
                <a16:creationId xmlns:a16="http://schemas.microsoft.com/office/drawing/2014/main" id="{70028EAD-594A-6913-F20C-1D02EF8A16E4}"/>
              </a:ext>
            </a:extLst>
          </p:cNvPr>
          <p:cNvSpPr/>
          <p:nvPr/>
        </p:nvSpPr>
        <p:spPr>
          <a:xfrm>
            <a:off x="8750300" y="2705100"/>
            <a:ext cx="434340" cy="563880"/>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59" name="Oval 58">
            <a:extLst>
              <a:ext uri="{FF2B5EF4-FFF2-40B4-BE49-F238E27FC236}">
                <a16:creationId xmlns:a16="http://schemas.microsoft.com/office/drawing/2014/main" id="{2BC1E2AA-EBCF-AE8A-0F58-0531B5B80CBC}"/>
              </a:ext>
            </a:extLst>
          </p:cNvPr>
          <p:cNvSpPr/>
          <p:nvPr/>
        </p:nvSpPr>
        <p:spPr>
          <a:xfrm>
            <a:off x="8721725" y="4568825"/>
            <a:ext cx="434340" cy="563880"/>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cxnSp>
        <p:nvCxnSpPr>
          <p:cNvPr id="60" name="Straight Arrow Connector 59">
            <a:extLst>
              <a:ext uri="{FF2B5EF4-FFF2-40B4-BE49-F238E27FC236}">
                <a16:creationId xmlns:a16="http://schemas.microsoft.com/office/drawing/2014/main" id="{D9AE5A25-BFAB-046C-A852-C0461E52E6EC}"/>
              </a:ext>
            </a:extLst>
          </p:cNvPr>
          <p:cNvCxnSpPr/>
          <p:nvPr/>
        </p:nvCxnSpPr>
        <p:spPr>
          <a:xfrm flipH="1" flipV="1">
            <a:off x="9184640" y="3124200"/>
            <a:ext cx="1413510" cy="8318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1" name="Straight Arrow Connector 60">
            <a:extLst>
              <a:ext uri="{FF2B5EF4-FFF2-40B4-BE49-F238E27FC236}">
                <a16:creationId xmlns:a16="http://schemas.microsoft.com/office/drawing/2014/main" id="{4AA6AE73-E40D-0965-54B1-5199069CA48B}"/>
              </a:ext>
            </a:extLst>
          </p:cNvPr>
          <p:cNvCxnSpPr>
            <a:cxnSpLocks/>
          </p:cNvCxnSpPr>
          <p:nvPr/>
        </p:nvCxnSpPr>
        <p:spPr>
          <a:xfrm flipH="1">
            <a:off x="9184640" y="3956050"/>
            <a:ext cx="1413510" cy="8255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2" name="TextBox 61">
            <a:extLst>
              <a:ext uri="{FF2B5EF4-FFF2-40B4-BE49-F238E27FC236}">
                <a16:creationId xmlns:a16="http://schemas.microsoft.com/office/drawing/2014/main" id="{E0B09971-1110-40F9-7EFC-49B726AA07BD}"/>
              </a:ext>
            </a:extLst>
          </p:cNvPr>
          <p:cNvSpPr txBox="1"/>
          <p:nvPr/>
        </p:nvSpPr>
        <p:spPr>
          <a:xfrm>
            <a:off x="10401300" y="3540125"/>
            <a:ext cx="1790700" cy="461665"/>
          </a:xfrm>
          <a:prstGeom prst="rect">
            <a:avLst/>
          </a:prstGeom>
          <a:noFill/>
        </p:spPr>
        <p:txBody>
          <a:bodyPr wrap="square" rtlCol="1">
            <a:spAutoFit/>
          </a:bodyPr>
          <a:lstStyle/>
          <a:p>
            <a:pPr algn="ctr" rtl="1"/>
            <a:r>
              <a:rPr lang="he-IL" sz="1200" dirty="0"/>
              <a:t>ניתוק של הטרנזיסטורים הקיימים</a:t>
            </a:r>
          </a:p>
        </p:txBody>
      </p:sp>
      <p:pic>
        <p:nvPicPr>
          <p:cNvPr id="63" name="Picture 62">
            <a:extLst>
              <a:ext uri="{FF2B5EF4-FFF2-40B4-BE49-F238E27FC236}">
                <a16:creationId xmlns:a16="http://schemas.microsoft.com/office/drawing/2014/main" id="{A21ACE90-2307-99B7-AA19-0DBA7EFCBD21}"/>
              </a:ext>
            </a:extLst>
          </p:cNvPr>
          <p:cNvPicPr>
            <a:picLocks noChangeAspect="1"/>
          </p:cNvPicPr>
          <p:nvPr/>
        </p:nvPicPr>
        <p:blipFill>
          <a:blip r:embed="rId5"/>
          <a:stretch>
            <a:fillRect/>
          </a:stretch>
        </p:blipFill>
        <p:spPr>
          <a:xfrm>
            <a:off x="190044" y="2460550"/>
            <a:ext cx="5439250" cy="2798914"/>
          </a:xfrm>
          <a:prstGeom prst="rect">
            <a:avLst/>
          </a:prstGeom>
        </p:spPr>
      </p:pic>
      <p:cxnSp>
        <p:nvCxnSpPr>
          <p:cNvPr id="64" name="Straight Arrow Connector 63">
            <a:extLst>
              <a:ext uri="{FF2B5EF4-FFF2-40B4-BE49-F238E27FC236}">
                <a16:creationId xmlns:a16="http://schemas.microsoft.com/office/drawing/2014/main" id="{E9042D4B-3A64-2F06-04B9-5695796926DC}"/>
              </a:ext>
            </a:extLst>
          </p:cNvPr>
          <p:cNvCxnSpPr/>
          <p:nvPr/>
        </p:nvCxnSpPr>
        <p:spPr>
          <a:xfrm flipV="1">
            <a:off x="4813300" y="2247900"/>
            <a:ext cx="1790700" cy="3683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5" name="Straight Arrow Connector 64">
            <a:extLst>
              <a:ext uri="{FF2B5EF4-FFF2-40B4-BE49-F238E27FC236}">
                <a16:creationId xmlns:a16="http://schemas.microsoft.com/office/drawing/2014/main" id="{4240093C-69CB-AD0C-6A23-0764B5BB8334}"/>
              </a:ext>
            </a:extLst>
          </p:cNvPr>
          <p:cNvCxnSpPr>
            <a:cxnSpLocks/>
          </p:cNvCxnSpPr>
          <p:nvPr/>
        </p:nvCxnSpPr>
        <p:spPr>
          <a:xfrm>
            <a:off x="4813300" y="4781550"/>
            <a:ext cx="4495800" cy="6032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6" name="Straight Arrow Connector 65">
            <a:extLst>
              <a:ext uri="{FF2B5EF4-FFF2-40B4-BE49-F238E27FC236}">
                <a16:creationId xmlns:a16="http://schemas.microsoft.com/office/drawing/2014/main" id="{BFDF77F2-84E1-0A06-61FF-6F32DC13C07F}"/>
              </a:ext>
            </a:extLst>
          </p:cNvPr>
          <p:cNvCxnSpPr>
            <a:cxnSpLocks/>
          </p:cNvCxnSpPr>
          <p:nvPr/>
        </p:nvCxnSpPr>
        <p:spPr>
          <a:xfrm>
            <a:off x="4813300" y="3420269"/>
            <a:ext cx="4120474" cy="4460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7" name="Straight Arrow Connector 66">
            <a:extLst>
              <a:ext uri="{FF2B5EF4-FFF2-40B4-BE49-F238E27FC236}">
                <a16:creationId xmlns:a16="http://schemas.microsoft.com/office/drawing/2014/main" id="{0EF831BF-C5A6-7504-C3FC-3BDA630A2EA4}"/>
              </a:ext>
            </a:extLst>
          </p:cNvPr>
          <p:cNvCxnSpPr>
            <a:cxnSpLocks/>
          </p:cNvCxnSpPr>
          <p:nvPr/>
        </p:nvCxnSpPr>
        <p:spPr>
          <a:xfrm>
            <a:off x="3517900" y="3041650"/>
            <a:ext cx="48968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C82F4011-FEFE-7B1E-91B5-77F07C1DCB4E}"/>
              </a:ext>
            </a:extLst>
          </p:cNvPr>
          <p:cNvCxnSpPr>
            <a:cxnSpLocks/>
          </p:cNvCxnSpPr>
          <p:nvPr/>
        </p:nvCxnSpPr>
        <p:spPr>
          <a:xfrm>
            <a:off x="3470276" y="3866357"/>
            <a:ext cx="5038724" cy="10612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9" name="Picture 68" descr="A close-up of a circuit board&#10;&#10;Description automatically generated">
            <a:extLst>
              <a:ext uri="{FF2B5EF4-FFF2-40B4-BE49-F238E27FC236}">
                <a16:creationId xmlns:a16="http://schemas.microsoft.com/office/drawing/2014/main" id="{541B30BC-9883-8228-DB56-B010C4903FDA}"/>
              </a:ext>
            </a:extLst>
          </p:cNvPr>
          <p:cNvPicPr>
            <a:picLocks noChangeAspect="1"/>
          </p:cNvPicPr>
          <p:nvPr/>
        </p:nvPicPr>
        <p:blipFill>
          <a:blip r:embed="rId6"/>
          <a:stretch>
            <a:fillRect/>
          </a:stretch>
        </p:blipFill>
        <p:spPr>
          <a:xfrm>
            <a:off x="6300731" y="2251529"/>
            <a:ext cx="4341584" cy="2944874"/>
          </a:xfrm>
          <a:prstGeom prst="rect">
            <a:avLst/>
          </a:prstGeom>
        </p:spPr>
      </p:pic>
      <p:sp>
        <p:nvSpPr>
          <p:cNvPr id="70" name="Oval 69">
            <a:extLst>
              <a:ext uri="{FF2B5EF4-FFF2-40B4-BE49-F238E27FC236}">
                <a16:creationId xmlns:a16="http://schemas.microsoft.com/office/drawing/2014/main" id="{E2CD2A45-D84A-06FA-8D2B-7AE8B6705885}"/>
              </a:ext>
            </a:extLst>
          </p:cNvPr>
          <p:cNvSpPr/>
          <p:nvPr/>
        </p:nvSpPr>
        <p:spPr>
          <a:xfrm>
            <a:off x="6389631" y="3723966"/>
            <a:ext cx="1219200" cy="913138"/>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1" name="Oval 70">
            <a:extLst>
              <a:ext uri="{FF2B5EF4-FFF2-40B4-BE49-F238E27FC236}">
                <a16:creationId xmlns:a16="http://schemas.microsoft.com/office/drawing/2014/main" id="{0B361A83-19BF-4A45-DF49-37715D06E729}"/>
              </a:ext>
            </a:extLst>
          </p:cNvPr>
          <p:cNvSpPr/>
          <p:nvPr/>
        </p:nvSpPr>
        <p:spPr>
          <a:xfrm>
            <a:off x="6516631" y="3134460"/>
            <a:ext cx="1219200" cy="913138"/>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2" name="Oval 71">
            <a:extLst>
              <a:ext uri="{FF2B5EF4-FFF2-40B4-BE49-F238E27FC236}">
                <a16:creationId xmlns:a16="http://schemas.microsoft.com/office/drawing/2014/main" id="{5DB7AC26-4CD0-0F43-D39C-6BC78386BAD4}"/>
              </a:ext>
            </a:extLst>
          </p:cNvPr>
          <p:cNvSpPr/>
          <p:nvPr/>
        </p:nvSpPr>
        <p:spPr>
          <a:xfrm>
            <a:off x="8845265" y="3804928"/>
            <a:ext cx="1219200" cy="913138"/>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3" name="Oval 72">
            <a:extLst>
              <a:ext uri="{FF2B5EF4-FFF2-40B4-BE49-F238E27FC236}">
                <a16:creationId xmlns:a16="http://schemas.microsoft.com/office/drawing/2014/main" id="{8243D716-1540-C429-BE61-1F56357B5AC6}"/>
              </a:ext>
            </a:extLst>
          </p:cNvPr>
          <p:cNvSpPr/>
          <p:nvPr/>
        </p:nvSpPr>
        <p:spPr>
          <a:xfrm>
            <a:off x="7861923" y="2619890"/>
            <a:ext cx="1219200" cy="913138"/>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4" name="Oval 73">
            <a:extLst>
              <a:ext uri="{FF2B5EF4-FFF2-40B4-BE49-F238E27FC236}">
                <a16:creationId xmlns:a16="http://schemas.microsoft.com/office/drawing/2014/main" id="{930C3458-7CCD-111A-CBB5-02FEE033CD86}"/>
              </a:ext>
            </a:extLst>
          </p:cNvPr>
          <p:cNvSpPr/>
          <p:nvPr/>
        </p:nvSpPr>
        <p:spPr>
          <a:xfrm>
            <a:off x="7499065" y="4385548"/>
            <a:ext cx="1219200" cy="913138"/>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pic>
        <p:nvPicPr>
          <p:cNvPr id="75" name="Picture 74">
            <a:extLst>
              <a:ext uri="{FF2B5EF4-FFF2-40B4-BE49-F238E27FC236}">
                <a16:creationId xmlns:a16="http://schemas.microsoft.com/office/drawing/2014/main" id="{F1B46B47-FC37-9514-1B15-2130655DD02B}"/>
              </a:ext>
            </a:extLst>
          </p:cNvPr>
          <p:cNvPicPr>
            <a:picLocks noChangeAspect="1"/>
          </p:cNvPicPr>
          <p:nvPr/>
        </p:nvPicPr>
        <p:blipFill>
          <a:blip r:embed="rId7"/>
          <a:stretch>
            <a:fillRect/>
          </a:stretch>
        </p:blipFill>
        <p:spPr>
          <a:xfrm>
            <a:off x="1636779" y="1993025"/>
            <a:ext cx="2060463" cy="3138942"/>
          </a:xfrm>
          <a:prstGeom prst="rect">
            <a:avLst/>
          </a:prstGeom>
        </p:spPr>
      </p:pic>
      <p:sp>
        <p:nvSpPr>
          <p:cNvPr id="76" name="Arrow: Notched Right 75">
            <a:extLst>
              <a:ext uri="{FF2B5EF4-FFF2-40B4-BE49-F238E27FC236}">
                <a16:creationId xmlns:a16="http://schemas.microsoft.com/office/drawing/2014/main" id="{2C954F09-87C6-87DB-B04E-9F579E94B261}"/>
              </a:ext>
            </a:extLst>
          </p:cNvPr>
          <p:cNvSpPr/>
          <p:nvPr/>
        </p:nvSpPr>
        <p:spPr>
          <a:xfrm rot="10800000">
            <a:off x="4292413" y="3131061"/>
            <a:ext cx="1822450" cy="1031688"/>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8" name="Picture 77">
            <a:extLst>
              <a:ext uri="{FF2B5EF4-FFF2-40B4-BE49-F238E27FC236}">
                <a16:creationId xmlns:a16="http://schemas.microsoft.com/office/drawing/2014/main" id="{2E2C4E6B-4C59-0D0A-4299-AAD2419A512A}"/>
              </a:ext>
            </a:extLst>
          </p:cNvPr>
          <p:cNvPicPr>
            <a:picLocks noChangeAspect="1"/>
          </p:cNvPicPr>
          <p:nvPr/>
        </p:nvPicPr>
        <p:blipFill>
          <a:blip r:embed="rId8"/>
          <a:stretch>
            <a:fillRect/>
          </a:stretch>
        </p:blipFill>
        <p:spPr>
          <a:xfrm>
            <a:off x="1421806" y="1193866"/>
            <a:ext cx="9144000" cy="5421396"/>
          </a:xfrm>
          <a:prstGeom prst="rect">
            <a:avLst/>
          </a:prstGeom>
        </p:spPr>
      </p:pic>
      <p:sp>
        <p:nvSpPr>
          <p:cNvPr id="8" name="Title 1">
            <a:extLst>
              <a:ext uri="{FF2B5EF4-FFF2-40B4-BE49-F238E27FC236}">
                <a16:creationId xmlns:a16="http://schemas.microsoft.com/office/drawing/2014/main" id="{DD0D0584-3ED2-04E5-8ABF-BCB3C8BAEBD4}"/>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Upgraded version: </a:t>
            </a:r>
            <a:endParaRPr lang="en-US" sz="4000" b="1" dirty="0">
              <a:solidFill>
                <a:srgbClr val="002060"/>
              </a:solidFill>
              <a:highlight>
                <a:srgbClr val="FFFF00"/>
              </a:highlight>
            </a:endParaRPr>
          </a:p>
        </p:txBody>
      </p:sp>
      <p:sp>
        <p:nvSpPr>
          <p:cNvPr id="2" name="Slide Number Placeholder 9">
            <a:extLst>
              <a:ext uri="{FF2B5EF4-FFF2-40B4-BE49-F238E27FC236}">
                <a16:creationId xmlns:a16="http://schemas.microsoft.com/office/drawing/2014/main" id="{00A371CA-87B3-B67B-4E16-D84053DFE751}"/>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32</a:t>
            </a:fld>
            <a:endParaRPr lang="en-US"/>
          </a:p>
        </p:txBody>
      </p:sp>
      <p:sp>
        <p:nvSpPr>
          <p:cNvPr id="4" name="Footer Placeholder 11">
            <a:extLst>
              <a:ext uri="{FF2B5EF4-FFF2-40B4-BE49-F238E27FC236}">
                <a16:creationId xmlns:a16="http://schemas.microsoft.com/office/drawing/2014/main" id="{11C16D85-36B2-79AF-A218-C23ED7BB3F14}"/>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24601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par>
                                <p:cTn id="60" presetID="53" presetClass="entr" presetSubtype="16"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par>
                                <p:cTn id="65" presetID="53" presetClass="entr" presetSubtype="16"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p:cTn id="72" dur="500" fill="hold"/>
                                        <p:tgtEl>
                                          <p:spTgt spid="31"/>
                                        </p:tgtEl>
                                        <p:attrNameLst>
                                          <p:attrName>ppt_w</p:attrName>
                                        </p:attrNameLst>
                                      </p:cBhvr>
                                      <p:tavLst>
                                        <p:tav tm="0">
                                          <p:val>
                                            <p:fltVal val="0"/>
                                          </p:val>
                                        </p:tav>
                                        <p:tav tm="100000">
                                          <p:val>
                                            <p:strVal val="#ppt_w"/>
                                          </p:val>
                                        </p:tav>
                                      </p:tavLst>
                                    </p:anim>
                                    <p:anim calcmode="lin" valueType="num">
                                      <p:cBhvr>
                                        <p:cTn id="73" dur="500" fill="hold"/>
                                        <p:tgtEl>
                                          <p:spTgt spid="31"/>
                                        </p:tgtEl>
                                        <p:attrNameLst>
                                          <p:attrName>ppt_h</p:attrName>
                                        </p:attrNameLst>
                                      </p:cBhvr>
                                      <p:tavLst>
                                        <p:tav tm="0">
                                          <p:val>
                                            <p:fltVal val="0"/>
                                          </p:val>
                                        </p:tav>
                                        <p:tav tm="100000">
                                          <p:val>
                                            <p:strVal val="#ppt_h"/>
                                          </p:val>
                                        </p:tav>
                                      </p:tavLst>
                                    </p:anim>
                                    <p:animEffect transition="in" filter="fade">
                                      <p:cBhvr>
                                        <p:cTn id="74" dur="500"/>
                                        <p:tgtEl>
                                          <p:spTgt spid="3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p:cTn id="77" dur="500" fill="hold"/>
                                        <p:tgtEl>
                                          <p:spTgt spid="32"/>
                                        </p:tgtEl>
                                        <p:attrNameLst>
                                          <p:attrName>ppt_w</p:attrName>
                                        </p:attrNameLst>
                                      </p:cBhvr>
                                      <p:tavLst>
                                        <p:tav tm="0">
                                          <p:val>
                                            <p:fltVal val="0"/>
                                          </p:val>
                                        </p:tav>
                                        <p:tav tm="100000">
                                          <p:val>
                                            <p:strVal val="#ppt_w"/>
                                          </p:val>
                                        </p:tav>
                                      </p:tavLst>
                                    </p:anim>
                                    <p:anim calcmode="lin" valueType="num">
                                      <p:cBhvr>
                                        <p:cTn id="78" dur="500" fill="hold"/>
                                        <p:tgtEl>
                                          <p:spTgt spid="32"/>
                                        </p:tgtEl>
                                        <p:attrNameLst>
                                          <p:attrName>ppt_h</p:attrName>
                                        </p:attrNameLst>
                                      </p:cBhvr>
                                      <p:tavLst>
                                        <p:tav tm="0">
                                          <p:val>
                                            <p:fltVal val="0"/>
                                          </p:val>
                                        </p:tav>
                                        <p:tav tm="100000">
                                          <p:val>
                                            <p:strVal val="#ppt_h"/>
                                          </p:val>
                                        </p:tav>
                                      </p:tavLst>
                                    </p:anim>
                                    <p:animEffect transition="in" filter="fade">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xit" presetSubtype="4" fill="hold" grpId="1" nodeType="clickEffect">
                                  <p:stCondLst>
                                    <p:cond delay="0"/>
                                  </p:stCondLst>
                                  <p:childTnLst>
                                    <p:anim calcmode="lin" valueType="num">
                                      <p:cBhvr additive="base">
                                        <p:cTn id="83" dur="500"/>
                                        <p:tgtEl>
                                          <p:spTgt spid="3"/>
                                        </p:tgtEl>
                                        <p:attrNameLst>
                                          <p:attrName>ppt_x</p:attrName>
                                        </p:attrNameLst>
                                      </p:cBhvr>
                                      <p:tavLst>
                                        <p:tav tm="0">
                                          <p:val>
                                            <p:strVal val="ppt_x"/>
                                          </p:val>
                                        </p:tav>
                                        <p:tav tm="100000">
                                          <p:val>
                                            <p:strVal val="ppt_x"/>
                                          </p:val>
                                        </p:tav>
                                      </p:tavLst>
                                    </p:anim>
                                    <p:anim calcmode="lin" valueType="num">
                                      <p:cBhvr additive="base">
                                        <p:cTn id="84" dur="500"/>
                                        <p:tgtEl>
                                          <p:spTgt spid="3"/>
                                        </p:tgtEl>
                                        <p:attrNameLst>
                                          <p:attrName>ppt_y</p:attrName>
                                        </p:attrNameLst>
                                      </p:cBhvr>
                                      <p:tavLst>
                                        <p:tav tm="0">
                                          <p:val>
                                            <p:strVal val="ppt_y"/>
                                          </p:val>
                                        </p:tav>
                                        <p:tav tm="100000">
                                          <p:val>
                                            <p:strVal val="1+ppt_h/2"/>
                                          </p:val>
                                        </p:tav>
                                      </p:tavLst>
                                    </p:anim>
                                    <p:set>
                                      <p:cBhvr>
                                        <p:cTn id="85" dur="1" fill="hold">
                                          <p:stCondLst>
                                            <p:cond delay="499"/>
                                          </p:stCondLst>
                                        </p:cTn>
                                        <p:tgtEl>
                                          <p:spTgt spid="3"/>
                                        </p:tgtEl>
                                        <p:attrNameLst>
                                          <p:attrName>style.visibility</p:attrName>
                                        </p:attrNameLst>
                                      </p:cBhvr>
                                      <p:to>
                                        <p:strVal val="hidden"/>
                                      </p:to>
                                    </p:set>
                                  </p:childTnLst>
                                </p:cTn>
                              </p:par>
                              <p:par>
                                <p:cTn id="86" presetID="2" presetClass="exit" presetSubtype="4" fill="hold" nodeType="withEffect">
                                  <p:stCondLst>
                                    <p:cond delay="0"/>
                                  </p:stCondLst>
                                  <p:childTnLst>
                                    <p:anim calcmode="lin" valueType="num">
                                      <p:cBhvr additive="base">
                                        <p:cTn id="87" dur="500"/>
                                        <p:tgtEl>
                                          <p:spTgt spid="6"/>
                                        </p:tgtEl>
                                        <p:attrNameLst>
                                          <p:attrName>ppt_x</p:attrName>
                                        </p:attrNameLst>
                                      </p:cBhvr>
                                      <p:tavLst>
                                        <p:tav tm="0">
                                          <p:val>
                                            <p:strVal val="ppt_x"/>
                                          </p:val>
                                        </p:tav>
                                        <p:tav tm="100000">
                                          <p:val>
                                            <p:strVal val="ppt_x"/>
                                          </p:val>
                                        </p:tav>
                                      </p:tavLst>
                                    </p:anim>
                                    <p:anim calcmode="lin" valueType="num">
                                      <p:cBhvr additive="base">
                                        <p:cTn id="88" dur="500"/>
                                        <p:tgtEl>
                                          <p:spTgt spid="6"/>
                                        </p:tgtEl>
                                        <p:attrNameLst>
                                          <p:attrName>ppt_y</p:attrName>
                                        </p:attrNameLst>
                                      </p:cBhvr>
                                      <p:tavLst>
                                        <p:tav tm="0">
                                          <p:val>
                                            <p:strVal val="ppt_y"/>
                                          </p:val>
                                        </p:tav>
                                        <p:tav tm="100000">
                                          <p:val>
                                            <p:strVal val="1+ppt_h/2"/>
                                          </p:val>
                                        </p:tav>
                                      </p:tavLst>
                                    </p:anim>
                                    <p:set>
                                      <p:cBhvr>
                                        <p:cTn id="89" dur="1" fill="hold">
                                          <p:stCondLst>
                                            <p:cond delay="499"/>
                                          </p:stCondLst>
                                        </p:cTn>
                                        <p:tgtEl>
                                          <p:spTgt spid="6"/>
                                        </p:tgtEl>
                                        <p:attrNameLst>
                                          <p:attrName>style.visibility</p:attrName>
                                        </p:attrNameLst>
                                      </p:cBhvr>
                                      <p:to>
                                        <p:strVal val="hidden"/>
                                      </p:to>
                                    </p:set>
                                  </p:childTnLst>
                                </p:cTn>
                              </p:par>
                              <p:par>
                                <p:cTn id="90" presetID="2" presetClass="exit" presetSubtype="4" fill="hold" nodeType="withEffect">
                                  <p:stCondLst>
                                    <p:cond delay="0"/>
                                  </p:stCondLst>
                                  <p:childTnLst>
                                    <p:anim calcmode="lin" valueType="num">
                                      <p:cBhvr additive="base">
                                        <p:cTn id="91" dur="500"/>
                                        <p:tgtEl>
                                          <p:spTgt spid="7"/>
                                        </p:tgtEl>
                                        <p:attrNameLst>
                                          <p:attrName>ppt_x</p:attrName>
                                        </p:attrNameLst>
                                      </p:cBhvr>
                                      <p:tavLst>
                                        <p:tav tm="0">
                                          <p:val>
                                            <p:strVal val="ppt_x"/>
                                          </p:val>
                                        </p:tav>
                                        <p:tav tm="100000">
                                          <p:val>
                                            <p:strVal val="ppt_x"/>
                                          </p:val>
                                        </p:tav>
                                      </p:tavLst>
                                    </p:anim>
                                    <p:anim calcmode="lin" valueType="num">
                                      <p:cBhvr additive="base">
                                        <p:cTn id="92" dur="500"/>
                                        <p:tgtEl>
                                          <p:spTgt spid="7"/>
                                        </p:tgtEl>
                                        <p:attrNameLst>
                                          <p:attrName>ppt_y</p:attrName>
                                        </p:attrNameLst>
                                      </p:cBhvr>
                                      <p:tavLst>
                                        <p:tav tm="0">
                                          <p:val>
                                            <p:strVal val="ppt_y"/>
                                          </p:val>
                                        </p:tav>
                                        <p:tav tm="100000">
                                          <p:val>
                                            <p:strVal val="1+ppt_h/2"/>
                                          </p:val>
                                        </p:tav>
                                      </p:tavLst>
                                    </p:anim>
                                    <p:set>
                                      <p:cBhvr>
                                        <p:cTn id="93" dur="1" fill="hold">
                                          <p:stCondLst>
                                            <p:cond delay="499"/>
                                          </p:stCondLst>
                                        </p:cTn>
                                        <p:tgtEl>
                                          <p:spTgt spid="7"/>
                                        </p:tgtEl>
                                        <p:attrNameLst>
                                          <p:attrName>style.visibility</p:attrName>
                                        </p:attrNameLst>
                                      </p:cBhvr>
                                      <p:to>
                                        <p:strVal val="hidden"/>
                                      </p:to>
                                    </p:set>
                                  </p:childTnLst>
                                </p:cTn>
                              </p:par>
                              <p:par>
                                <p:cTn id="94" presetID="2" presetClass="exit" presetSubtype="4" fill="hold" grpId="1" nodeType="withEffect">
                                  <p:stCondLst>
                                    <p:cond delay="0"/>
                                  </p:stCondLst>
                                  <p:childTnLst>
                                    <p:anim calcmode="lin" valueType="num">
                                      <p:cBhvr additive="base">
                                        <p:cTn id="95" dur="500"/>
                                        <p:tgtEl>
                                          <p:spTgt spid="10"/>
                                        </p:tgtEl>
                                        <p:attrNameLst>
                                          <p:attrName>ppt_x</p:attrName>
                                        </p:attrNameLst>
                                      </p:cBhvr>
                                      <p:tavLst>
                                        <p:tav tm="0">
                                          <p:val>
                                            <p:strVal val="ppt_x"/>
                                          </p:val>
                                        </p:tav>
                                        <p:tav tm="100000">
                                          <p:val>
                                            <p:strVal val="ppt_x"/>
                                          </p:val>
                                        </p:tav>
                                      </p:tavLst>
                                    </p:anim>
                                    <p:anim calcmode="lin" valueType="num">
                                      <p:cBhvr additive="base">
                                        <p:cTn id="96" dur="500"/>
                                        <p:tgtEl>
                                          <p:spTgt spid="10"/>
                                        </p:tgtEl>
                                        <p:attrNameLst>
                                          <p:attrName>ppt_y</p:attrName>
                                        </p:attrNameLst>
                                      </p:cBhvr>
                                      <p:tavLst>
                                        <p:tav tm="0">
                                          <p:val>
                                            <p:strVal val="ppt_y"/>
                                          </p:val>
                                        </p:tav>
                                        <p:tav tm="100000">
                                          <p:val>
                                            <p:strVal val="1+ppt_h/2"/>
                                          </p:val>
                                        </p:tav>
                                      </p:tavLst>
                                    </p:anim>
                                    <p:set>
                                      <p:cBhvr>
                                        <p:cTn id="97" dur="1" fill="hold">
                                          <p:stCondLst>
                                            <p:cond delay="499"/>
                                          </p:stCondLst>
                                        </p:cTn>
                                        <p:tgtEl>
                                          <p:spTgt spid="10"/>
                                        </p:tgtEl>
                                        <p:attrNameLst>
                                          <p:attrName>style.visibility</p:attrName>
                                        </p:attrNameLst>
                                      </p:cBhvr>
                                      <p:to>
                                        <p:strVal val="hidden"/>
                                      </p:to>
                                    </p:set>
                                  </p:childTnLst>
                                </p:cTn>
                              </p:par>
                              <p:par>
                                <p:cTn id="98" presetID="2" presetClass="exit" presetSubtype="4" fill="hold" nodeType="withEffect">
                                  <p:stCondLst>
                                    <p:cond delay="0"/>
                                  </p:stCondLst>
                                  <p:childTnLst>
                                    <p:anim calcmode="lin" valueType="num">
                                      <p:cBhvr additive="base">
                                        <p:cTn id="99" dur="500"/>
                                        <p:tgtEl>
                                          <p:spTgt spid="11"/>
                                        </p:tgtEl>
                                        <p:attrNameLst>
                                          <p:attrName>ppt_x</p:attrName>
                                        </p:attrNameLst>
                                      </p:cBhvr>
                                      <p:tavLst>
                                        <p:tav tm="0">
                                          <p:val>
                                            <p:strVal val="ppt_x"/>
                                          </p:val>
                                        </p:tav>
                                        <p:tav tm="100000">
                                          <p:val>
                                            <p:strVal val="ppt_x"/>
                                          </p:val>
                                        </p:tav>
                                      </p:tavLst>
                                    </p:anim>
                                    <p:anim calcmode="lin" valueType="num">
                                      <p:cBhvr additive="base">
                                        <p:cTn id="100" dur="500"/>
                                        <p:tgtEl>
                                          <p:spTgt spid="11"/>
                                        </p:tgtEl>
                                        <p:attrNameLst>
                                          <p:attrName>ppt_y</p:attrName>
                                        </p:attrNameLst>
                                      </p:cBhvr>
                                      <p:tavLst>
                                        <p:tav tm="0">
                                          <p:val>
                                            <p:strVal val="ppt_y"/>
                                          </p:val>
                                        </p:tav>
                                        <p:tav tm="100000">
                                          <p:val>
                                            <p:strVal val="1+ppt_h/2"/>
                                          </p:val>
                                        </p:tav>
                                      </p:tavLst>
                                    </p:anim>
                                    <p:set>
                                      <p:cBhvr>
                                        <p:cTn id="101" dur="1" fill="hold">
                                          <p:stCondLst>
                                            <p:cond delay="499"/>
                                          </p:stCondLst>
                                        </p:cTn>
                                        <p:tgtEl>
                                          <p:spTgt spid="11"/>
                                        </p:tgtEl>
                                        <p:attrNameLst>
                                          <p:attrName>style.visibility</p:attrName>
                                        </p:attrNameLst>
                                      </p:cBhvr>
                                      <p:to>
                                        <p:strVal val="hidden"/>
                                      </p:to>
                                    </p:set>
                                  </p:childTnLst>
                                </p:cTn>
                              </p:par>
                              <p:par>
                                <p:cTn id="102" presetID="2" presetClass="exit" presetSubtype="4" fill="hold" grpId="1" nodeType="withEffect">
                                  <p:stCondLst>
                                    <p:cond delay="0"/>
                                  </p:stCondLst>
                                  <p:childTnLst>
                                    <p:anim calcmode="lin" valueType="num">
                                      <p:cBhvr additive="base">
                                        <p:cTn id="103" dur="500"/>
                                        <p:tgtEl>
                                          <p:spTgt spid="13"/>
                                        </p:tgtEl>
                                        <p:attrNameLst>
                                          <p:attrName>ppt_x</p:attrName>
                                        </p:attrNameLst>
                                      </p:cBhvr>
                                      <p:tavLst>
                                        <p:tav tm="0">
                                          <p:val>
                                            <p:strVal val="ppt_x"/>
                                          </p:val>
                                        </p:tav>
                                        <p:tav tm="100000">
                                          <p:val>
                                            <p:strVal val="ppt_x"/>
                                          </p:val>
                                        </p:tav>
                                      </p:tavLst>
                                    </p:anim>
                                    <p:anim calcmode="lin" valueType="num">
                                      <p:cBhvr additive="base">
                                        <p:cTn id="104" dur="500"/>
                                        <p:tgtEl>
                                          <p:spTgt spid="13"/>
                                        </p:tgtEl>
                                        <p:attrNameLst>
                                          <p:attrName>ppt_y</p:attrName>
                                        </p:attrNameLst>
                                      </p:cBhvr>
                                      <p:tavLst>
                                        <p:tav tm="0">
                                          <p:val>
                                            <p:strVal val="ppt_y"/>
                                          </p:val>
                                        </p:tav>
                                        <p:tav tm="100000">
                                          <p:val>
                                            <p:strVal val="1+ppt_h/2"/>
                                          </p:val>
                                        </p:tav>
                                      </p:tavLst>
                                    </p:anim>
                                    <p:set>
                                      <p:cBhvr>
                                        <p:cTn id="105" dur="1" fill="hold">
                                          <p:stCondLst>
                                            <p:cond delay="499"/>
                                          </p:stCondLst>
                                        </p:cTn>
                                        <p:tgtEl>
                                          <p:spTgt spid="13"/>
                                        </p:tgtEl>
                                        <p:attrNameLst>
                                          <p:attrName>style.visibility</p:attrName>
                                        </p:attrNameLst>
                                      </p:cBhvr>
                                      <p:to>
                                        <p:strVal val="hidden"/>
                                      </p:to>
                                    </p:set>
                                  </p:childTnLst>
                                </p:cTn>
                              </p:par>
                              <p:par>
                                <p:cTn id="106" presetID="2" presetClass="exit" presetSubtype="4" fill="hold" nodeType="withEffect">
                                  <p:stCondLst>
                                    <p:cond delay="0"/>
                                  </p:stCondLst>
                                  <p:childTnLst>
                                    <p:anim calcmode="lin" valueType="num">
                                      <p:cBhvr additive="base">
                                        <p:cTn id="107" dur="500"/>
                                        <p:tgtEl>
                                          <p:spTgt spid="14"/>
                                        </p:tgtEl>
                                        <p:attrNameLst>
                                          <p:attrName>ppt_x</p:attrName>
                                        </p:attrNameLst>
                                      </p:cBhvr>
                                      <p:tavLst>
                                        <p:tav tm="0">
                                          <p:val>
                                            <p:strVal val="ppt_x"/>
                                          </p:val>
                                        </p:tav>
                                        <p:tav tm="100000">
                                          <p:val>
                                            <p:strVal val="ppt_x"/>
                                          </p:val>
                                        </p:tav>
                                      </p:tavLst>
                                    </p:anim>
                                    <p:anim calcmode="lin" valueType="num">
                                      <p:cBhvr additive="base">
                                        <p:cTn id="108" dur="500"/>
                                        <p:tgtEl>
                                          <p:spTgt spid="14"/>
                                        </p:tgtEl>
                                        <p:attrNameLst>
                                          <p:attrName>ppt_y</p:attrName>
                                        </p:attrNameLst>
                                      </p:cBhvr>
                                      <p:tavLst>
                                        <p:tav tm="0">
                                          <p:val>
                                            <p:strVal val="ppt_y"/>
                                          </p:val>
                                        </p:tav>
                                        <p:tav tm="100000">
                                          <p:val>
                                            <p:strVal val="1+ppt_h/2"/>
                                          </p:val>
                                        </p:tav>
                                      </p:tavLst>
                                    </p:anim>
                                    <p:set>
                                      <p:cBhvr>
                                        <p:cTn id="109" dur="1" fill="hold">
                                          <p:stCondLst>
                                            <p:cond delay="499"/>
                                          </p:stCondLst>
                                        </p:cTn>
                                        <p:tgtEl>
                                          <p:spTgt spid="14"/>
                                        </p:tgtEl>
                                        <p:attrNameLst>
                                          <p:attrName>style.visibility</p:attrName>
                                        </p:attrNameLst>
                                      </p:cBhvr>
                                      <p:to>
                                        <p:strVal val="hidden"/>
                                      </p:to>
                                    </p:set>
                                  </p:childTnLst>
                                </p:cTn>
                              </p:par>
                              <p:par>
                                <p:cTn id="110" presetID="2" presetClass="exit" presetSubtype="4" fill="hold" nodeType="withEffect">
                                  <p:stCondLst>
                                    <p:cond delay="0"/>
                                  </p:stCondLst>
                                  <p:childTnLst>
                                    <p:anim calcmode="lin" valueType="num">
                                      <p:cBhvr additive="base">
                                        <p:cTn id="111" dur="500"/>
                                        <p:tgtEl>
                                          <p:spTgt spid="16"/>
                                        </p:tgtEl>
                                        <p:attrNameLst>
                                          <p:attrName>ppt_x</p:attrName>
                                        </p:attrNameLst>
                                      </p:cBhvr>
                                      <p:tavLst>
                                        <p:tav tm="0">
                                          <p:val>
                                            <p:strVal val="ppt_x"/>
                                          </p:val>
                                        </p:tav>
                                        <p:tav tm="100000">
                                          <p:val>
                                            <p:strVal val="ppt_x"/>
                                          </p:val>
                                        </p:tav>
                                      </p:tavLst>
                                    </p:anim>
                                    <p:anim calcmode="lin" valueType="num">
                                      <p:cBhvr additive="base">
                                        <p:cTn id="112" dur="500"/>
                                        <p:tgtEl>
                                          <p:spTgt spid="16"/>
                                        </p:tgtEl>
                                        <p:attrNameLst>
                                          <p:attrName>ppt_y</p:attrName>
                                        </p:attrNameLst>
                                      </p:cBhvr>
                                      <p:tavLst>
                                        <p:tav tm="0">
                                          <p:val>
                                            <p:strVal val="ppt_y"/>
                                          </p:val>
                                        </p:tav>
                                        <p:tav tm="100000">
                                          <p:val>
                                            <p:strVal val="1+ppt_h/2"/>
                                          </p:val>
                                        </p:tav>
                                      </p:tavLst>
                                    </p:anim>
                                    <p:set>
                                      <p:cBhvr>
                                        <p:cTn id="113" dur="1" fill="hold">
                                          <p:stCondLst>
                                            <p:cond delay="499"/>
                                          </p:stCondLst>
                                        </p:cTn>
                                        <p:tgtEl>
                                          <p:spTgt spid="16"/>
                                        </p:tgtEl>
                                        <p:attrNameLst>
                                          <p:attrName>style.visibility</p:attrName>
                                        </p:attrNameLst>
                                      </p:cBhvr>
                                      <p:to>
                                        <p:strVal val="hidden"/>
                                      </p:to>
                                    </p:set>
                                  </p:childTnLst>
                                </p:cTn>
                              </p:par>
                              <p:par>
                                <p:cTn id="114" presetID="2" presetClass="exit" presetSubtype="4" fill="hold" nodeType="withEffect">
                                  <p:stCondLst>
                                    <p:cond delay="0"/>
                                  </p:stCondLst>
                                  <p:childTnLst>
                                    <p:anim calcmode="lin" valueType="num">
                                      <p:cBhvr additive="base">
                                        <p:cTn id="115" dur="500"/>
                                        <p:tgtEl>
                                          <p:spTgt spid="19"/>
                                        </p:tgtEl>
                                        <p:attrNameLst>
                                          <p:attrName>ppt_x</p:attrName>
                                        </p:attrNameLst>
                                      </p:cBhvr>
                                      <p:tavLst>
                                        <p:tav tm="0">
                                          <p:val>
                                            <p:strVal val="ppt_x"/>
                                          </p:val>
                                        </p:tav>
                                        <p:tav tm="100000">
                                          <p:val>
                                            <p:strVal val="ppt_x"/>
                                          </p:val>
                                        </p:tav>
                                      </p:tavLst>
                                    </p:anim>
                                    <p:anim calcmode="lin" valueType="num">
                                      <p:cBhvr additive="base">
                                        <p:cTn id="116" dur="500"/>
                                        <p:tgtEl>
                                          <p:spTgt spid="19"/>
                                        </p:tgtEl>
                                        <p:attrNameLst>
                                          <p:attrName>ppt_y</p:attrName>
                                        </p:attrNameLst>
                                      </p:cBhvr>
                                      <p:tavLst>
                                        <p:tav tm="0">
                                          <p:val>
                                            <p:strVal val="ppt_y"/>
                                          </p:val>
                                        </p:tav>
                                        <p:tav tm="100000">
                                          <p:val>
                                            <p:strVal val="1+ppt_h/2"/>
                                          </p:val>
                                        </p:tav>
                                      </p:tavLst>
                                    </p:anim>
                                    <p:set>
                                      <p:cBhvr>
                                        <p:cTn id="117" dur="1" fill="hold">
                                          <p:stCondLst>
                                            <p:cond delay="499"/>
                                          </p:stCondLst>
                                        </p:cTn>
                                        <p:tgtEl>
                                          <p:spTgt spid="19"/>
                                        </p:tgtEl>
                                        <p:attrNameLst>
                                          <p:attrName>style.visibility</p:attrName>
                                        </p:attrNameLst>
                                      </p:cBhvr>
                                      <p:to>
                                        <p:strVal val="hidden"/>
                                      </p:to>
                                    </p:set>
                                  </p:childTnLst>
                                </p:cTn>
                              </p:par>
                              <p:par>
                                <p:cTn id="118" presetID="2" presetClass="exit" presetSubtype="4" fill="hold" nodeType="withEffect">
                                  <p:stCondLst>
                                    <p:cond delay="0"/>
                                  </p:stCondLst>
                                  <p:childTnLst>
                                    <p:anim calcmode="lin" valueType="num">
                                      <p:cBhvr additive="base">
                                        <p:cTn id="119" dur="500"/>
                                        <p:tgtEl>
                                          <p:spTgt spid="22"/>
                                        </p:tgtEl>
                                        <p:attrNameLst>
                                          <p:attrName>ppt_x</p:attrName>
                                        </p:attrNameLst>
                                      </p:cBhvr>
                                      <p:tavLst>
                                        <p:tav tm="0">
                                          <p:val>
                                            <p:strVal val="ppt_x"/>
                                          </p:val>
                                        </p:tav>
                                        <p:tav tm="100000">
                                          <p:val>
                                            <p:strVal val="ppt_x"/>
                                          </p:val>
                                        </p:tav>
                                      </p:tavLst>
                                    </p:anim>
                                    <p:anim calcmode="lin" valueType="num">
                                      <p:cBhvr additive="base">
                                        <p:cTn id="120" dur="500"/>
                                        <p:tgtEl>
                                          <p:spTgt spid="22"/>
                                        </p:tgtEl>
                                        <p:attrNameLst>
                                          <p:attrName>ppt_y</p:attrName>
                                        </p:attrNameLst>
                                      </p:cBhvr>
                                      <p:tavLst>
                                        <p:tav tm="0">
                                          <p:val>
                                            <p:strVal val="ppt_y"/>
                                          </p:val>
                                        </p:tav>
                                        <p:tav tm="100000">
                                          <p:val>
                                            <p:strVal val="1+ppt_h/2"/>
                                          </p:val>
                                        </p:tav>
                                      </p:tavLst>
                                    </p:anim>
                                    <p:set>
                                      <p:cBhvr>
                                        <p:cTn id="121" dur="1" fill="hold">
                                          <p:stCondLst>
                                            <p:cond delay="499"/>
                                          </p:stCondLst>
                                        </p:cTn>
                                        <p:tgtEl>
                                          <p:spTgt spid="22"/>
                                        </p:tgtEl>
                                        <p:attrNameLst>
                                          <p:attrName>style.visibility</p:attrName>
                                        </p:attrNameLst>
                                      </p:cBhvr>
                                      <p:to>
                                        <p:strVal val="hidden"/>
                                      </p:to>
                                    </p:set>
                                  </p:childTnLst>
                                </p:cTn>
                              </p:par>
                              <p:par>
                                <p:cTn id="122" presetID="2" presetClass="exit" presetSubtype="4" fill="hold" grpId="1" nodeType="withEffect">
                                  <p:stCondLst>
                                    <p:cond delay="0"/>
                                  </p:stCondLst>
                                  <p:childTnLst>
                                    <p:anim calcmode="lin" valueType="num">
                                      <p:cBhvr additive="base">
                                        <p:cTn id="123" dur="500"/>
                                        <p:tgtEl>
                                          <p:spTgt spid="25"/>
                                        </p:tgtEl>
                                        <p:attrNameLst>
                                          <p:attrName>ppt_x</p:attrName>
                                        </p:attrNameLst>
                                      </p:cBhvr>
                                      <p:tavLst>
                                        <p:tav tm="0">
                                          <p:val>
                                            <p:strVal val="ppt_x"/>
                                          </p:val>
                                        </p:tav>
                                        <p:tav tm="100000">
                                          <p:val>
                                            <p:strVal val="ppt_x"/>
                                          </p:val>
                                        </p:tav>
                                      </p:tavLst>
                                    </p:anim>
                                    <p:anim calcmode="lin" valueType="num">
                                      <p:cBhvr additive="base">
                                        <p:cTn id="124" dur="500"/>
                                        <p:tgtEl>
                                          <p:spTgt spid="25"/>
                                        </p:tgtEl>
                                        <p:attrNameLst>
                                          <p:attrName>ppt_y</p:attrName>
                                        </p:attrNameLst>
                                      </p:cBhvr>
                                      <p:tavLst>
                                        <p:tav tm="0">
                                          <p:val>
                                            <p:strVal val="ppt_y"/>
                                          </p:val>
                                        </p:tav>
                                        <p:tav tm="100000">
                                          <p:val>
                                            <p:strVal val="1+ppt_h/2"/>
                                          </p:val>
                                        </p:tav>
                                      </p:tavLst>
                                    </p:anim>
                                    <p:set>
                                      <p:cBhvr>
                                        <p:cTn id="125" dur="1" fill="hold">
                                          <p:stCondLst>
                                            <p:cond delay="499"/>
                                          </p:stCondLst>
                                        </p:cTn>
                                        <p:tgtEl>
                                          <p:spTgt spid="25"/>
                                        </p:tgtEl>
                                        <p:attrNameLst>
                                          <p:attrName>style.visibility</p:attrName>
                                        </p:attrNameLst>
                                      </p:cBhvr>
                                      <p:to>
                                        <p:strVal val="hidden"/>
                                      </p:to>
                                    </p:set>
                                  </p:childTnLst>
                                </p:cTn>
                              </p:par>
                              <p:par>
                                <p:cTn id="126" presetID="2" presetClass="exit" presetSubtype="4" fill="hold" nodeType="withEffect">
                                  <p:stCondLst>
                                    <p:cond delay="0"/>
                                  </p:stCondLst>
                                  <p:childTnLst>
                                    <p:anim calcmode="lin" valueType="num">
                                      <p:cBhvr additive="base">
                                        <p:cTn id="127" dur="500"/>
                                        <p:tgtEl>
                                          <p:spTgt spid="26"/>
                                        </p:tgtEl>
                                        <p:attrNameLst>
                                          <p:attrName>ppt_x</p:attrName>
                                        </p:attrNameLst>
                                      </p:cBhvr>
                                      <p:tavLst>
                                        <p:tav tm="0">
                                          <p:val>
                                            <p:strVal val="ppt_x"/>
                                          </p:val>
                                        </p:tav>
                                        <p:tav tm="100000">
                                          <p:val>
                                            <p:strVal val="ppt_x"/>
                                          </p:val>
                                        </p:tav>
                                      </p:tavLst>
                                    </p:anim>
                                    <p:anim calcmode="lin" valueType="num">
                                      <p:cBhvr additive="base">
                                        <p:cTn id="128" dur="500"/>
                                        <p:tgtEl>
                                          <p:spTgt spid="26"/>
                                        </p:tgtEl>
                                        <p:attrNameLst>
                                          <p:attrName>ppt_y</p:attrName>
                                        </p:attrNameLst>
                                      </p:cBhvr>
                                      <p:tavLst>
                                        <p:tav tm="0">
                                          <p:val>
                                            <p:strVal val="ppt_y"/>
                                          </p:val>
                                        </p:tav>
                                        <p:tav tm="100000">
                                          <p:val>
                                            <p:strVal val="1+ppt_h/2"/>
                                          </p:val>
                                        </p:tav>
                                      </p:tavLst>
                                    </p:anim>
                                    <p:set>
                                      <p:cBhvr>
                                        <p:cTn id="129" dur="1" fill="hold">
                                          <p:stCondLst>
                                            <p:cond delay="499"/>
                                          </p:stCondLst>
                                        </p:cTn>
                                        <p:tgtEl>
                                          <p:spTgt spid="26"/>
                                        </p:tgtEl>
                                        <p:attrNameLst>
                                          <p:attrName>style.visibility</p:attrName>
                                        </p:attrNameLst>
                                      </p:cBhvr>
                                      <p:to>
                                        <p:strVal val="hidden"/>
                                      </p:to>
                                    </p:set>
                                  </p:childTnLst>
                                </p:cTn>
                              </p:par>
                              <p:par>
                                <p:cTn id="130" presetID="2" presetClass="exit" presetSubtype="4" fill="hold" nodeType="withEffect">
                                  <p:stCondLst>
                                    <p:cond delay="0"/>
                                  </p:stCondLst>
                                  <p:childTnLst>
                                    <p:anim calcmode="lin" valueType="num">
                                      <p:cBhvr additive="base">
                                        <p:cTn id="131" dur="500"/>
                                        <p:tgtEl>
                                          <p:spTgt spid="28"/>
                                        </p:tgtEl>
                                        <p:attrNameLst>
                                          <p:attrName>ppt_x</p:attrName>
                                        </p:attrNameLst>
                                      </p:cBhvr>
                                      <p:tavLst>
                                        <p:tav tm="0">
                                          <p:val>
                                            <p:strVal val="ppt_x"/>
                                          </p:val>
                                        </p:tav>
                                        <p:tav tm="100000">
                                          <p:val>
                                            <p:strVal val="ppt_x"/>
                                          </p:val>
                                        </p:tav>
                                      </p:tavLst>
                                    </p:anim>
                                    <p:anim calcmode="lin" valueType="num">
                                      <p:cBhvr additive="base">
                                        <p:cTn id="132" dur="500"/>
                                        <p:tgtEl>
                                          <p:spTgt spid="28"/>
                                        </p:tgtEl>
                                        <p:attrNameLst>
                                          <p:attrName>ppt_y</p:attrName>
                                        </p:attrNameLst>
                                      </p:cBhvr>
                                      <p:tavLst>
                                        <p:tav tm="0">
                                          <p:val>
                                            <p:strVal val="ppt_y"/>
                                          </p:val>
                                        </p:tav>
                                        <p:tav tm="100000">
                                          <p:val>
                                            <p:strVal val="1+ppt_h/2"/>
                                          </p:val>
                                        </p:tav>
                                      </p:tavLst>
                                    </p:anim>
                                    <p:set>
                                      <p:cBhvr>
                                        <p:cTn id="133" dur="1" fill="hold">
                                          <p:stCondLst>
                                            <p:cond delay="499"/>
                                          </p:stCondLst>
                                        </p:cTn>
                                        <p:tgtEl>
                                          <p:spTgt spid="28"/>
                                        </p:tgtEl>
                                        <p:attrNameLst>
                                          <p:attrName>style.visibility</p:attrName>
                                        </p:attrNameLst>
                                      </p:cBhvr>
                                      <p:to>
                                        <p:strVal val="hidden"/>
                                      </p:to>
                                    </p:set>
                                  </p:childTnLst>
                                </p:cTn>
                              </p:par>
                              <p:par>
                                <p:cTn id="134" presetID="2" presetClass="exit" presetSubtype="4" fill="hold" grpId="1" nodeType="withEffect">
                                  <p:stCondLst>
                                    <p:cond delay="0"/>
                                  </p:stCondLst>
                                  <p:childTnLst>
                                    <p:anim calcmode="lin" valueType="num">
                                      <p:cBhvr additive="base">
                                        <p:cTn id="135" dur="500"/>
                                        <p:tgtEl>
                                          <p:spTgt spid="31"/>
                                        </p:tgtEl>
                                        <p:attrNameLst>
                                          <p:attrName>ppt_x</p:attrName>
                                        </p:attrNameLst>
                                      </p:cBhvr>
                                      <p:tavLst>
                                        <p:tav tm="0">
                                          <p:val>
                                            <p:strVal val="ppt_x"/>
                                          </p:val>
                                        </p:tav>
                                        <p:tav tm="100000">
                                          <p:val>
                                            <p:strVal val="ppt_x"/>
                                          </p:val>
                                        </p:tav>
                                      </p:tavLst>
                                    </p:anim>
                                    <p:anim calcmode="lin" valueType="num">
                                      <p:cBhvr additive="base">
                                        <p:cTn id="136" dur="500"/>
                                        <p:tgtEl>
                                          <p:spTgt spid="31"/>
                                        </p:tgtEl>
                                        <p:attrNameLst>
                                          <p:attrName>ppt_y</p:attrName>
                                        </p:attrNameLst>
                                      </p:cBhvr>
                                      <p:tavLst>
                                        <p:tav tm="0">
                                          <p:val>
                                            <p:strVal val="ppt_y"/>
                                          </p:val>
                                        </p:tav>
                                        <p:tav tm="100000">
                                          <p:val>
                                            <p:strVal val="1+ppt_h/2"/>
                                          </p:val>
                                        </p:tav>
                                      </p:tavLst>
                                    </p:anim>
                                    <p:set>
                                      <p:cBhvr>
                                        <p:cTn id="137" dur="1" fill="hold">
                                          <p:stCondLst>
                                            <p:cond delay="499"/>
                                          </p:stCondLst>
                                        </p:cTn>
                                        <p:tgtEl>
                                          <p:spTgt spid="31"/>
                                        </p:tgtEl>
                                        <p:attrNameLst>
                                          <p:attrName>style.visibility</p:attrName>
                                        </p:attrNameLst>
                                      </p:cBhvr>
                                      <p:to>
                                        <p:strVal val="hidden"/>
                                      </p:to>
                                    </p:set>
                                  </p:childTnLst>
                                </p:cTn>
                              </p:par>
                              <p:par>
                                <p:cTn id="138" presetID="2" presetClass="exit" presetSubtype="4" fill="hold" grpId="1" nodeType="withEffect">
                                  <p:stCondLst>
                                    <p:cond delay="0"/>
                                  </p:stCondLst>
                                  <p:childTnLst>
                                    <p:anim calcmode="lin" valueType="num">
                                      <p:cBhvr additive="base">
                                        <p:cTn id="139" dur="500"/>
                                        <p:tgtEl>
                                          <p:spTgt spid="32"/>
                                        </p:tgtEl>
                                        <p:attrNameLst>
                                          <p:attrName>ppt_x</p:attrName>
                                        </p:attrNameLst>
                                      </p:cBhvr>
                                      <p:tavLst>
                                        <p:tav tm="0">
                                          <p:val>
                                            <p:strVal val="ppt_x"/>
                                          </p:val>
                                        </p:tav>
                                        <p:tav tm="100000">
                                          <p:val>
                                            <p:strVal val="ppt_x"/>
                                          </p:val>
                                        </p:tav>
                                      </p:tavLst>
                                    </p:anim>
                                    <p:anim calcmode="lin" valueType="num">
                                      <p:cBhvr additive="base">
                                        <p:cTn id="140" dur="500"/>
                                        <p:tgtEl>
                                          <p:spTgt spid="32"/>
                                        </p:tgtEl>
                                        <p:attrNameLst>
                                          <p:attrName>ppt_y</p:attrName>
                                        </p:attrNameLst>
                                      </p:cBhvr>
                                      <p:tavLst>
                                        <p:tav tm="0">
                                          <p:val>
                                            <p:strVal val="ppt_y"/>
                                          </p:val>
                                        </p:tav>
                                        <p:tav tm="100000">
                                          <p:val>
                                            <p:strVal val="1+ppt_h/2"/>
                                          </p:val>
                                        </p:tav>
                                      </p:tavLst>
                                    </p:anim>
                                    <p:set>
                                      <p:cBhvr>
                                        <p:cTn id="141" dur="1" fill="hold">
                                          <p:stCondLst>
                                            <p:cond delay="499"/>
                                          </p:stCondLst>
                                        </p:cTn>
                                        <p:tgtEl>
                                          <p:spTgt spid="32"/>
                                        </p:tgtEl>
                                        <p:attrNameLst>
                                          <p:attrName>style.visibility</p:attrName>
                                        </p:attrNameLst>
                                      </p:cBhvr>
                                      <p:to>
                                        <p:strVal val="hidden"/>
                                      </p:to>
                                    </p:set>
                                  </p:childTnLst>
                                </p:cTn>
                              </p:par>
                              <p:par>
                                <p:cTn id="142" presetID="2" presetClass="exit" presetSubtype="4" fill="hold" nodeType="withEffect">
                                  <p:stCondLst>
                                    <p:cond delay="0"/>
                                  </p:stCondLst>
                                  <p:childTnLst>
                                    <p:anim calcmode="lin" valueType="num">
                                      <p:cBhvr additive="base">
                                        <p:cTn id="143" dur="500"/>
                                        <p:tgtEl>
                                          <p:spTgt spid="5"/>
                                        </p:tgtEl>
                                        <p:attrNameLst>
                                          <p:attrName>ppt_x</p:attrName>
                                        </p:attrNameLst>
                                      </p:cBhvr>
                                      <p:tavLst>
                                        <p:tav tm="0">
                                          <p:val>
                                            <p:strVal val="ppt_x"/>
                                          </p:val>
                                        </p:tav>
                                        <p:tav tm="100000">
                                          <p:val>
                                            <p:strVal val="ppt_x"/>
                                          </p:val>
                                        </p:tav>
                                      </p:tavLst>
                                    </p:anim>
                                    <p:anim calcmode="lin" valueType="num">
                                      <p:cBhvr additive="base">
                                        <p:cTn id="144" dur="500"/>
                                        <p:tgtEl>
                                          <p:spTgt spid="5"/>
                                        </p:tgtEl>
                                        <p:attrNameLst>
                                          <p:attrName>ppt_y</p:attrName>
                                        </p:attrNameLst>
                                      </p:cBhvr>
                                      <p:tavLst>
                                        <p:tav tm="0">
                                          <p:val>
                                            <p:strVal val="ppt_y"/>
                                          </p:val>
                                        </p:tav>
                                        <p:tav tm="100000">
                                          <p:val>
                                            <p:strVal val="1+ppt_h/2"/>
                                          </p:val>
                                        </p:tav>
                                      </p:tavLst>
                                    </p:anim>
                                    <p:set>
                                      <p:cBhvr>
                                        <p:cTn id="145" dur="1" fill="hold">
                                          <p:stCondLst>
                                            <p:cond delay="499"/>
                                          </p:stCondLst>
                                        </p:cTn>
                                        <p:tgtEl>
                                          <p:spTgt spid="5"/>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9"/>
                                        </p:tgtEl>
                                        <p:attrNameLst>
                                          <p:attrName>style.visibility</p:attrName>
                                        </p:attrNameLst>
                                      </p:cBhvr>
                                      <p:to>
                                        <p:strVal val="visible"/>
                                      </p:to>
                                    </p:set>
                                    <p:animEffect transition="in" filter="fade">
                                      <p:cBhvr>
                                        <p:cTn id="156" dur="500"/>
                                        <p:tgtEl>
                                          <p:spTgt spid="59"/>
                                        </p:tgtEl>
                                      </p:cBhvr>
                                    </p:animEffect>
                                  </p:childTnLst>
                                </p:cTn>
                              </p:par>
                              <p:par>
                                <p:cTn id="157" presetID="10" presetClass="entr" presetSubtype="0" fill="hold" nodeType="withEffect">
                                  <p:stCondLst>
                                    <p:cond delay="0"/>
                                  </p:stCondLst>
                                  <p:childTnLst>
                                    <p:set>
                                      <p:cBhvr>
                                        <p:cTn id="158" dur="1" fill="hold">
                                          <p:stCondLst>
                                            <p:cond delay="0"/>
                                          </p:stCondLst>
                                        </p:cTn>
                                        <p:tgtEl>
                                          <p:spTgt spid="60"/>
                                        </p:tgtEl>
                                        <p:attrNameLst>
                                          <p:attrName>style.visibility</p:attrName>
                                        </p:attrNameLst>
                                      </p:cBhvr>
                                      <p:to>
                                        <p:strVal val="visible"/>
                                      </p:to>
                                    </p:set>
                                    <p:animEffect transition="in" filter="fade">
                                      <p:cBhvr>
                                        <p:cTn id="159" dur="500"/>
                                        <p:tgtEl>
                                          <p:spTgt spid="60"/>
                                        </p:tgtEl>
                                      </p:cBhvr>
                                    </p:animEffect>
                                  </p:childTnLst>
                                </p:cTn>
                              </p:par>
                              <p:par>
                                <p:cTn id="160" presetID="10" presetClass="entr" presetSubtype="0" fill="hold" nodeType="withEffect">
                                  <p:stCondLst>
                                    <p:cond delay="0"/>
                                  </p:stCondLst>
                                  <p:childTnLst>
                                    <p:set>
                                      <p:cBhvr>
                                        <p:cTn id="161" dur="1" fill="hold">
                                          <p:stCondLst>
                                            <p:cond delay="0"/>
                                          </p:stCondLst>
                                        </p:cTn>
                                        <p:tgtEl>
                                          <p:spTgt spid="61"/>
                                        </p:tgtEl>
                                        <p:attrNameLst>
                                          <p:attrName>style.visibility</p:attrName>
                                        </p:attrNameLst>
                                      </p:cBhvr>
                                      <p:to>
                                        <p:strVal val="visible"/>
                                      </p:to>
                                    </p:set>
                                    <p:animEffect transition="in" filter="fade">
                                      <p:cBhvr>
                                        <p:cTn id="162" dur="500"/>
                                        <p:tgtEl>
                                          <p:spTgt spid="61"/>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62"/>
                                        </p:tgtEl>
                                        <p:attrNameLst>
                                          <p:attrName>style.visibility</p:attrName>
                                        </p:attrNameLst>
                                      </p:cBhvr>
                                      <p:to>
                                        <p:strVal val="visible"/>
                                      </p:to>
                                    </p:set>
                                    <p:animEffect transition="in" filter="fade">
                                      <p:cBhvr>
                                        <p:cTn id="165" dur="500"/>
                                        <p:tgtEl>
                                          <p:spTgt spid="62"/>
                                        </p:tgtEl>
                                      </p:cBhvr>
                                    </p:animEffect>
                                  </p:childTnLst>
                                </p:cTn>
                              </p:par>
                              <p:par>
                                <p:cTn id="166" presetID="10" presetClass="entr" presetSubtype="0" fill="hold" nodeType="withEffect">
                                  <p:stCondLst>
                                    <p:cond delay="0"/>
                                  </p:stCondLst>
                                  <p:childTnLst>
                                    <p:set>
                                      <p:cBhvr>
                                        <p:cTn id="167" dur="1" fill="hold">
                                          <p:stCondLst>
                                            <p:cond delay="0"/>
                                          </p:stCondLst>
                                        </p:cTn>
                                        <p:tgtEl>
                                          <p:spTgt spid="63"/>
                                        </p:tgtEl>
                                        <p:attrNameLst>
                                          <p:attrName>style.visibility</p:attrName>
                                        </p:attrNameLst>
                                      </p:cBhvr>
                                      <p:to>
                                        <p:strVal val="visible"/>
                                      </p:to>
                                    </p:set>
                                    <p:animEffect transition="in" filter="fade">
                                      <p:cBhvr>
                                        <p:cTn id="168" dur="500"/>
                                        <p:tgtEl>
                                          <p:spTgt spid="63"/>
                                        </p:tgtEl>
                                      </p:cBhvr>
                                    </p:animEffect>
                                  </p:childTnLst>
                                </p:cTn>
                              </p:par>
                              <p:par>
                                <p:cTn id="169" presetID="10" presetClass="entr" presetSubtype="0" fill="hold" nodeType="withEffect">
                                  <p:stCondLst>
                                    <p:cond delay="0"/>
                                  </p:stCondLst>
                                  <p:childTnLst>
                                    <p:set>
                                      <p:cBhvr>
                                        <p:cTn id="170" dur="1" fill="hold">
                                          <p:stCondLst>
                                            <p:cond delay="0"/>
                                          </p:stCondLst>
                                        </p:cTn>
                                        <p:tgtEl>
                                          <p:spTgt spid="64"/>
                                        </p:tgtEl>
                                        <p:attrNameLst>
                                          <p:attrName>style.visibility</p:attrName>
                                        </p:attrNameLst>
                                      </p:cBhvr>
                                      <p:to>
                                        <p:strVal val="visible"/>
                                      </p:to>
                                    </p:set>
                                    <p:animEffect transition="in" filter="fade">
                                      <p:cBhvr>
                                        <p:cTn id="171" dur="500"/>
                                        <p:tgtEl>
                                          <p:spTgt spid="64"/>
                                        </p:tgtEl>
                                      </p:cBhvr>
                                    </p:animEffect>
                                  </p:childTnLst>
                                </p:cTn>
                              </p:par>
                              <p:par>
                                <p:cTn id="172" presetID="10" presetClass="entr" presetSubtype="0" fill="hold" nodeType="withEffect">
                                  <p:stCondLst>
                                    <p:cond delay="0"/>
                                  </p:stCondLst>
                                  <p:childTnLst>
                                    <p:set>
                                      <p:cBhvr>
                                        <p:cTn id="173" dur="1" fill="hold">
                                          <p:stCondLst>
                                            <p:cond delay="0"/>
                                          </p:stCondLst>
                                        </p:cTn>
                                        <p:tgtEl>
                                          <p:spTgt spid="65"/>
                                        </p:tgtEl>
                                        <p:attrNameLst>
                                          <p:attrName>style.visibility</p:attrName>
                                        </p:attrNameLst>
                                      </p:cBhvr>
                                      <p:to>
                                        <p:strVal val="visible"/>
                                      </p:to>
                                    </p:set>
                                    <p:animEffect transition="in" filter="fade">
                                      <p:cBhvr>
                                        <p:cTn id="174" dur="500"/>
                                        <p:tgtEl>
                                          <p:spTgt spid="65"/>
                                        </p:tgtEl>
                                      </p:cBhvr>
                                    </p:animEffect>
                                  </p:childTnLst>
                                </p:cTn>
                              </p:par>
                              <p:par>
                                <p:cTn id="175" presetID="10" presetClass="entr" presetSubtype="0" fill="hold"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in" filter="fade">
                                      <p:cBhvr>
                                        <p:cTn id="177" dur="500"/>
                                        <p:tgtEl>
                                          <p:spTgt spid="66"/>
                                        </p:tgtEl>
                                      </p:cBhvr>
                                    </p:animEffect>
                                  </p:childTnLst>
                                </p:cTn>
                              </p:par>
                              <p:par>
                                <p:cTn id="178" presetID="10" presetClass="entr" presetSubtype="0" fill="hold" nodeType="withEffect">
                                  <p:stCondLst>
                                    <p:cond delay="0"/>
                                  </p:stCondLst>
                                  <p:childTnLst>
                                    <p:set>
                                      <p:cBhvr>
                                        <p:cTn id="179" dur="1" fill="hold">
                                          <p:stCondLst>
                                            <p:cond delay="0"/>
                                          </p:stCondLst>
                                        </p:cTn>
                                        <p:tgtEl>
                                          <p:spTgt spid="67"/>
                                        </p:tgtEl>
                                        <p:attrNameLst>
                                          <p:attrName>style.visibility</p:attrName>
                                        </p:attrNameLst>
                                      </p:cBhvr>
                                      <p:to>
                                        <p:strVal val="visible"/>
                                      </p:to>
                                    </p:set>
                                    <p:animEffect transition="in" filter="fade">
                                      <p:cBhvr>
                                        <p:cTn id="180" dur="500"/>
                                        <p:tgtEl>
                                          <p:spTgt spid="67"/>
                                        </p:tgtEl>
                                      </p:cBhvr>
                                    </p:animEffect>
                                  </p:childTnLst>
                                </p:cTn>
                              </p:par>
                              <p:par>
                                <p:cTn id="181" presetID="10" presetClass="entr" presetSubtype="0" fill="hold" nodeType="withEffect">
                                  <p:stCondLst>
                                    <p:cond delay="0"/>
                                  </p:stCondLst>
                                  <p:childTnLst>
                                    <p:set>
                                      <p:cBhvr>
                                        <p:cTn id="182" dur="1" fill="hold">
                                          <p:stCondLst>
                                            <p:cond delay="0"/>
                                          </p:stCondLst>
                                        </p:cTn>
                                        <p:tgtEl>
                                          <p:spTgt spid="68"/>
                                        </p:tgtEl>
                                        <p:attrNameLst>
                                          <p:attrName>style.visibility</p:attrName>
                                        </p:attrNameLst>
                                      </p:cBhvr>
                                      <p:to>
                                        <p:strVal val="visible"/>
                                      </p:to>
                                    </p:set>
                                    <p:animEffect transition="in" filter="fade">
                                      <p:cBhvr>
                                        <p:cTn id="183" dur="500"/>
                                        <p:tgtEl>
                                          <p:spTgt spid="68"/>
                                        </p:tgtEl>
                                      </p:cBhvr>
                                    </p:animEffect>
                                  </p:childTnLst>
                                </p:cTn>
                              </p:par>
                            </p:childTnLst>
                          </p:cTn>
                        </p:par>
                      </p:childTnLst>
                    </p:cTn>
                  </p:par>
                  <p:par>
                    <p:cTn id="184" fill="hold">
                      <p:stCondLst>
                        <p:cond delay="indefinite"/>
                      </p:stCondLst>
                      <p:childTnLst>
                        <p:par>
                          <p:cTn id="185" fill="hold">
                            <p:stCondLst>
                              <p:cond delay="0"/>
                            </p:stCondLst>
                            <p:childTnLst>
                              <p:par>
                                <p:cTn id="186" presetID="42" presetClass="exit" presetSubtype="0" fill="hold" nodeType="clickEffect">
                                  <p:stCondLst>
                                    <p:cond delay="0"/>
                                  </p:stCondLst>
                                  <p:childTnLst>
                                    <p:animEffect transition="out" filter="fade">
                                      <p:cBhvr>
                                        <p:cTn id="187" dur="1000"/>
                                        <p:tgtEl>
                                          <p:spTgt spid="57"/>
                                        </p:tgtEl>
                                      </p:cBhvr>
                                    </p:animEffect>
                                    <p:anim calcmode="lin" valueType="num">
                                      <p:cBhvr>
                                        <p:cTn id="188" dur="1000"/>
                                        <p:tgtEl>
                                          <p:spTgt spid="57"/>
                                        </p:tgtEl>
                                        <p:attrNameLst>
                                          <p:attrName>ppt_x</p:attrName>
                                        </p:attrNameLst>
                                      </p:cBhvr>
                                      <p:tavLst>
                                        <p:tav tm="0">
                                          <p:val>
                                            <p:strVal val="ppt_x"/>
                                          </p:val>
                                        </p:tav>
                                        <p:tav tm="100000">
                                          <p:val>
                                            <p:strVal val="ppt_x"/>
                                          </p:val>
                                        </p:tav>
                                      </p:tavLst>
                                    </p:anim>
                                    <p:anim calcmode="lin" valueType="num">
                                      <p:cBhvr>
                                        <p:cTn id="189" dur="1000"/>
                                        <p:tgtEl>
                                          <p:spTgt spid="57"/>
                                        </p:tgtEl>
                                        <p:attrNameLst>
                                          <p:attrName>ppt_y</p:attrName>
                                        </p:attrNameLst>
                                      </p:cBhvr>
                                      <p:tavLst>
                                        <p:tav tm="0">
                                          <p:val>
                                            <p:strVal val="ppt_y"/>
                                          </p:val>
                                        </p:tav>
                                        <p:tav tm="100000">
                                          <p:val>
                                            <p:strVal val="ppt_y+.1"/>
                                          </p:val>
                                        </p:tav>
                                      </p:tavLst>
                                    </p:anim>
                                    <p:set>
                                      <p:cBhvr>
                                        <p:cTn id="190" dur="1" fill="hold">
                                          <p:stCondLst>
                                            <p:cond delay="999"/>
                                          </p:stCondLst>
                                        </p:cTn>
                                        <p:tgtEl>
                                          <p:spTgt spid="57"/>
                                        </p:tgtEl>
                                        <p:attrNameLst>
                                          <p:attrName>style.visibility</p:attrName>
                                        </p:attrNameLst>
                                      </p:cBhvr>
                                      <p:to>
                                        <p:strVal val="hidden"/>
                                      </p:to>
                                    </p:set>
                                  </p:childTnLst>
                                </p:cTn>
                              </p:par>
                              <p:par>
                                <p:cTn id="191" presetID="42" presetClass="exit" presetSubtype="0" fill="hold" nodeType="withEffect">
                                  <p:stCondLst>
                                    <p:cond delay="0"/>
                                  </p:stCondLst>
                                  <p:childTnLst>
                                    <p:animEffect transition="out" filter="fade">
                                      <p:cBhvr>
                                        <p:cTn id="192" dur="1000"/>
                                        <p:tgtEl>
                                          <p:spTgt spid="60"/>
                                        </p:tgtEl>
                                      </p:cBhvr>
                                    </p:animEffect>
                                    <p:anim calcmode="lin" valueType="num">
                                      <p:cBhvr>
                                        <p:cTn id="193" dur="1000"/>
                                        <p:tgtEl>
                                          <p:spTgt spid="60"/>
                                        </p:tgtEl>
                                        <p:attrNameLst>
                                          <p:attrName>ppt_x</p:attrName>
                                        </p:attrNameLst>
                                      </p:cBhvr>
                                      <p:tavLst>
                                        <p:tav tm="0">
                                          <p:val>
                                            <p:strVal val="ppt_x"/>
                                          </p:val>
                                        </p:tav>
                                        <p:tav tm="100000">
                                          <p:val>
                                            <p:strVal val="ppt_x"/>
                                          </p:val>
                                        </p:tav>
                                      </p:tavLst>
                                    </p:anim>
                                    <p:anim calcmode="lin" valueType="num">
                                      <p:cBhvr>
                                        <p:cTn id="194" dur="1000"/>
                                        <p:tgtEl>
                                          <p:spTgt spid="60"/>
                                        </p:tgtEl>
                                        <p:attrNameLst>
                                          <p:attrName>ppt_y</p:attrName>
                                        </p:attrNameLst>
                                      </p:cBhvr>
                                      <p:tavLst>
                                        <p:tav tm="0">
                                          <p:val>
                                            <p:strVal val="ppt_y"/>
                                          </p:val>
                                        </p:tav>
                                        <p:tav tm="100000">
                                          <p:val>
                                            <p:strVal val="ppt_y+.1"/>
                                          </p:val>
                                        </p:tav>
                                      </p:tavLst>
                                    </p:anim>
                                    <p:set>
                                      <p:cBhvr>
                                        <p:cTn id="195" dur="1" fill="hold">
                                          <p:stCondLst>
                                            <p:cond delay="999"/>
                                          </p:stCondLst>
                                        </p:cTn>
                                        <p:tgtEl>
                                          <p:spTgt spid="60"/>
                                        </p:tgtEl>
                                        <p:attrNameLst>
                                          <p:attrName>style.visibility</p:attrName>
                                        </p:attrNameLst>
                                      </p:cBhvr>
                                      <p:to>
                                        <p:strVal val="hidden"/>
                                      </p:to>
                                    </p:set>
                                  </p:childTnLst>
                                </p:cTn>
                              </p:par>
                              <p:par>
                                <p:cTn id="196" presetID="42" presetClass="exit" presetSubtype="0" fill="hold" nodeType="withEffect">
                                  <p:stCondLst>
                                    <p:cond delay="0"/>
                                  </p:stCondLst>
                                  <p:childTnLst>
                                    <p:animEffect transition="out" filter="fade">
                                      <p:cBhvr>
                                        <p:cTn id="197" dur="1000"/>
                                        <p:tgtEl>
                                          <p:spTgt spid="61"/>
                                        </p:tgtEl>
                                      </p:cBhvr>
                                    </p:animEffect>
                                    <p:anim calcmode="lin" valueType="num">
                                      <p:cBhvr>
                                        <p:cTn id="198" dur="1000"/>
                                        <p:tgtEl>
                                          <p:spTgt spid="61"/>
                                        </p:tgtEl>
                                        <p:attrNameLst>
                                          <p:attrName>ppt_x</p:attrName>
                                        </p:attrNameLst>
                                      </p:cBhvr>
                                      <p:tavLst>
                                        <p:tav tm="0">
                                          <p:val>
                                            <p:strVal val="ppt_x"/>
                                          </p:val>
                                        </p:tav>
                                        <p:tav tm="100000">
                                          <p:val>
                                            <p:strVal val="ppt_x"/>
                                          </p:val>
                                        </p:tav>
                                      </p:tavLst>
                                    </p:anim>
                                    <p:anim calcmode="lin" valueType="num">
                                      <p:cBhvr>
                                        <p:cTn id="199" dur="1000"/>
                                        <p:tgtEl>
                                          <p:spTgt spid="61"/>
                                        </p:tgtEl>
                                        <p:attrNameLst>
                                          <p:attrName>ppt_y</p:attrName>
                                        </p:attrNameLst>
                                      </p:cBhvr>
                                      <p:tavLst>
                                        <p:tav tm="0">
                                          <p:val>
                                            <p:strVal val="ppt_y"/>
                                          </p:val>
                                        </p:tav>
                                        <p:tav tm="100000">
                                          <p:val>
                                            <p:strVal val="ppt_y+.1"/>
                                          </p:val>
                                        </p:tav>
                                      </p:tavLst>
                                    </p:anim>
                                    <p:set>
                                      <p:cBhvr>
                                        <p:cTn id="200" dur="1" fill="hold">
                                          <p:stCondLst>
                                            <p:cond delay="999"/>
                                          </p:stCondLst>
                                        </p:cTn>
                                        <p:tgtEl>
                                          <p:spTgt spid="61"/>
                                        </p:tgtEl>
                                        <p:attrNameLst>
                                          <p:attrName>style.visibility</p:attrName>
                                        </p:attrNameLst>
                                      </p:cBhvr>
                                      <p:to>
                                        <p:strVal val="hidden"/>
                                      </p:to>
                                    </p:set>
                                  </p:childTnLst>
                                </p:cTn>
                              </p:par>
                              <p:par>
                                <p:cTn id="201" presetID="42" presetClass="exit" presetSubtype="0" fill="hold" grpId="1" nodeType="withEffect">
                                  <p:stCondLst>
                                    <p:cond delay="0"/>
                                  </p:stCondLst>
                                  <p:childTnLst>
                                    <p:animEffect transition="out" filter="fade">
                                      <p:cBhvr>
                                        <p:cTn id="202" dur="1000"/>
                                        <p:tgtEl>
                                          <p:spTgt spid="62"/>
                                        </p:tgtEl>
                                      </p:cBhvr>
                                    </p:animEffect>
                                    <p:anim calcmode="lin" valueType="num">
                                      <p:cBhvr>
                                        <p:cTn id="203" dur="1000"/>
                                        <p:tgtEl>
                                          <p:spTgt spid="62"/>
                                        </p:tgtEl>
                                        <p:attrNameLst>
                                          <p:attrName>ppt_x</p:attrName>
                                        </p:attrNameLst>
                                      </p:cBhvr>
                                      <p:tavLst>
                                        <p:tav tm="0">
                                          <p:val>
                                            <p:strVal val="ppt_x"/>
                                          </p:val>
                                        </p:tav>
                                        <p:tav tm="100000">
                                          <p:val>
                                            <p:strVal val="ppt_x"/>
                                          </p:val>
                                        </p:tav>
                                      </p:tavLst>
                                    </p:anim>
                                    <p:anim calcmode="lin" valueType="num">
                                      <p:cBhvr>
                                        <p:cTn id="204" dur="1000"/>
                                        <p:tgtEl>
                                          <p:spTgt spid="62"/>
                                        </p:tgtEl>
                                        <p:attrNameLst>
                                          <p:attrName>ppt_y</p:attrName>
                                        </p:attrNameLst>
                                      </p:cBhvr>
                                      <p:tavLst>
                                        <p:tav tm="0">
                                          <p:val>
                                            <p:strVal val="ppt_y"/>
                                          </p:val>
                                        </p:tav>
                                        <p:tav tm="100000">
                                          <p:val>
                                            <p:strVal val="ppt_y+.1"/>
                                          </p:val>
                                        </p:tav>
                                      </p:tavLst>
                                    </p:anim>
                                    <p:set>
                                      <p:cBhvr>
                                        <p:cTn id="205" dur="1" fill="hold">
                                          <p:stCondLst>
                                            <p:cond delay="999"/>
                                          </p:stCondLst>
                                        </p:cTn>
                                        <p:tgtEl>
                                          <p:spTgt spid="62"/>
                                        </p:tgtEl>
                                        <p:attrNameLst>
                                          <p:attrName>style.visibility</p:attrName>
                                        </p:attrNameLst>
                                      </p:cBhvr>
                                      <p:to>
                                        <p:strVal val="hidden"/>
                                      </p:to>
                                    </p:set>
                                  </p:childTnLst>
                                </p:cTn>
                              </p:par>
                              <p:par>
                                <p:cTn id="206" presetID="42" presetClass="exit" presetSubtype="0" fill="hold" nodeType="withEffect">
                                  <p:stCondLst>
                                    <p:cond delay="0"/>
                                  </p:stCondLst>
                                  <p:childTnLst>
                                    <p:animEffect transition="out" filter="fade">
                                      <p:cBhvr>
                                        <p:cTn id="207" dur="1000"/>
                                        <p:tgtEl>
                                          <p:spTgt spid="63"/>
                                        </p:tgtEl>
                                      </p:cBhvr>
                                    </p:animEffect>
                                    <p:anim calcmode="lin" valueType="num">
                                      <p:cBhvr>
                                        <p:cTn id="208" dur="1000"/>
                                        <p:tgtEl>
                                          <p:spTgt spid="63"/>
                                        </p:tgtEl>
                                        <p:attrNameLst>
                                          <p:attrName>ppt_x</p:attrName>
                                        </p:attrNameLst>
                                      </p:cBhvr>
                                      <p:tavLst>
                                        <p:tav tm="0">
                                          <p:val>
                                            <p:strVal val="ppt_x"/>
                                          </p:val>
                                        </p:tav>
                                        <p:tav tm="100000">
                                          <p:val>
                                            <p:strVal val="ppt_x"/>
                                          </p:val>
                                        </p:tav>
                                      </p:tavLst>
                                    </p:anim>
                                    <p:anim calcmode="lin" valueType="num">
                                      <p:cBhvr>
                                        <p:cTn id="209" dur="1000"/>
                                        <p:tgtEl>
                                          <p:spTgt spid="63"/>
                                        </p:tgtEl>
                                        <p:attrNameLst>
                                          <p:attrName>ppt_y</p:attrName>
                                        </p:attrNameLst>
                                      </p:cBhvr>
                                      <p:tavLst>
                                        <p:tav tm="0">
                                          <p:val>
                                            <p:strVal val="ppt_y"/>
                                          </p:val>
                                        </p:tav>
                                        <p:tav tm="100000">
                                          <p:val>
                                            <p:strVal val="ppt_y+.1"/>
                                          </p:val>
                                        </p:tav>
                                      </p:tavLst>
                                    </p:anim>
                                    <p:set>
                                      <p:cBhvr>
                                        <p:cTn id="210" dur="1" fill="hold">
                                          <p:stCondLst>
                                            <p:cond delay="999"/>
                                          </p:stCondLst>
                                        </p:cTn>
                                        <p:tgtEl>
                                          <p:spTgt spid="63"/>
                                        </p:tgtEl>
                                        <p:attrNameLst>
                                          <p:attrName>style.visibility</p:attrName>
                                        </p:attrNameLst>
                                      </p:cBhvr>
                                      <p:to>
                                        <p:strVal val="hidden"/>
                                      </p:to>
                                    </p:set>
                                  </p:childTnLst>
                                </p:cTn>
                              </p:par>
                              <p:par>
                                <p:cTn id="211" presetID="42" presetClass="exit" presetSubtype="0" fill="hold" nodeType="withEffect">
                                  <p:stCondLst>
                                    <p:cond delay="0"/>
                                  </p:stCondLst>
                                  <p:childTnLst>
                                    <p:animEffect transition="out" filter="fade">
                                      <p:cBhvr>
                                        <p:cTn id="212" dur="1000"/>
                                        <p:tgtEl>
                                          <p:spTgt spid="64"/>
                                        </p:tgtEl>
                                      </p:cBhvr>
                                    </p:animEffect>
                                    <p:anim calcmode="lin" valueType="num">
                                      <p:cBhvr>
                                        <p:cTn id="213" dur="1000"/>
                                        <p:tgtEl>
                                          <p:spTgt spid="64"/>
                                        </p:tgtEl>
                                        <p:attrNameLst>
                                          <p:attrName>ppt_x</p:attrName>
                                        </p:attrNameLst>
                                      </p:cBhvr>
                                      <p:tavLst>
                                        <p:tav tm="0">
                                          <p:val>
                                            <p:strVal val="ppt_x"/>
                                          </p:val>
                                        </p:tav>
                                        <p:tav tm="100000">
                                          <p:val>
                                            <p:strVal val="ppt_x"/>
                                          </p:val>
                                        </p:tav>
                                      </p:tavLst>
                                    </p:anim>
                                    <p:anim calcmode="lin" valueType="num">
                                      <p:cBhvr>
                                        <p:cTn id="214" dur="1000"/>
                                        <p:tgtEl>
                                          <p:spTgt spid="64"/>
                                        </p:tgtEl>
                                        <p:attrNameLst>
                                          <p:attrName>ppt_y</p:attrName>
                                        </p:attrNameLst>
                                      </p:cBhvr>
                                      <p:tavLst>
                                        <p:tav tm="0">
                                          <p:val>
                                            <p:strVal val="ppt_y"/>
                                          </p:val>
                                        </p:tav>
                                        <p:tav tm="100000">
                                          <p:val>
                                            <p:strVal val="ppt_y+.1"/>
                                          </p:val>
                                        </p:tav>
                                      </p:tavLst>
                                    </p:anim>
                                    <p:set>
                                      <p:cBhvr>
                                        <p:cTn id="215" dur="1" fill="hold">
                                          <p:stCondLst>
                                            <p:cond delay="999"/>
                                          </p:stCondLst>
                                        </p:cTn>
                                        <p:tgtEl>
                                          <p:spTgt spid="64"/>
                                        </p:tgtEl>
                                        <p:attrNameLst>
                                          <p:attrName>style.visibility</p:attrName>
                                        </p:attrNameLst>
                                      </p:cBhvr>
                                      <p:to>
                                        <p:strVal val="hidden"/>
                                      </p:to>
                                    </p:set>
                                  </p:childTnLst>
                                </p:cTn>
                              </p:par>
                              <p:par>
                                <p:cTn id="216" presetID="42" presetClass="exit" presetSubtype="0" fill="hold" nodeType="withEffect">
                                  <p:stCondLst>
                                    <p:cond delay="0"/>
                                  </p:stCondLst>
                                  <p:childTnLst>
                                    <p:animEffect transition="out" filter="fade">
                                      <p:cBhvr>
                                        <p:cTn id="217" dur="1000"/>
                                        <p:tgtEl>
                                          <p:spTgt spid="65"/>
                                        </p:tgtEl>
                                      </p:cBhvr>
                                    </p:animEffect>
                                    <p:anim calcmode="lin" valueType="num">
                                      <p:cBhvr>
                                        <p:cTn id="218" dur="1000"/>
                                        <p:tgtEl>
                                          <p:spTgt spid="65"/>
                                        </p:tgtEl>
                                        <p:attrNameLst>
                                          <p:attrName>ppt_x</p:attrName>
                                        </p:attrNameLst>
                                      </p:cBhvr>
                                      <p:tavLst>
                                        <p:tav tm="0">
                                          <p:val>
                                            <p:strVal val="ppt_x"/>
                                          </p:val>
                                        </p:tav>
                                        <p:tav tm="100000">
                                          <p:val>
                                            <p:strVal val="ppt_x"/>
                                          </p:val>
                                        </p:tav>
                                      </p:tavLst>
                                    </p:anim>
                                    <p:anim calcmode="lin" valueType="num">
                                      <p:cBhvr>
                                        <p:cTn id="219" dur="1000"/>
                                        <p:tgtEl>
                                          <p:spTgt spid="65"/>
                                        </p:tgtEl>
                                        <p:attrNameLst>
                                          <p:attrName>ppt_y</p:attrName>
                                        </p:attrNameLst>
                                      </p:cBhvr>
                                      <p:tavLst>
                                        <p:tav tm="0">
                                          <p:val>
                                            <p:strVal val="ppt_y"/>
                                          </p:val>
                                        </p:tav>
                                        <p:tav tm="100000">
                                          <p:val>
                                            <p:strVal val="ppt_y+.1"/>
                                          </p:val>
                                        </p:tav>
                                      </p:tavLst>
                                    </p:anim>
                                    <p:set>
                                      <p:cBhvr>
                                        <p:cTn id="220" dur="1" fill="hold">
                                          <p:stCondLst>
                                            <p:cond delay="999"/>
                                          </p:stCondLst>
                                        </p:cTn>
                                        <p:tgtEl>
                                          <p:spTgt spid="65"/>
                                        </p:tgtEl>
                                        <p:attrNameLst>
                                          <p:attrName>style.visibility</p:attrName>
                                        </p:attrNameLst>
                                      </p:cBhvr>
                                      <p:to>
                                        <p:strVal val="hidden"/>
                                      </p:to>
                                    </p:set>
                                  </p:childTnLst>
                                </p:cTn>
                              </p:par>
                              <p:par>
                                <p:cTn id="221" presetID="42" presetClass="exit" presetSubtype="0" fill="hold" nodeType="withEffect">
                                  <p:stCondLst>
                                    <p:cond delay="0"/>
                                  </p:stCondLst>
                                  <p:childTnLst>
                                    <p:animEffect transition="out" filter="fade">
                                      <p:cBhvr>
                                        <p:cTn id="222" dur="1000"/>
                                        <p:tgtEl>
                                          <p:spTgt spid="66"/>
                                        </p:tgtEl>
                                      </p:cBhvr>
                                    </p:animEffect>
                                    <p:anim calcmode="lin" valueType="num">
                                      <p:cBhvr>
                                        <p:cTn id="223" dur="1000"/>
                                        <p:tgtEl>
                                          <p:spTgt spid="66"/>
                                        </p:tgtEl>
                                        <p:attrNameLst>
                                          <p:attrName>ppt_x</p:attrName>
                                        </p:attrNameLst>
                                      </p:cBhvr>
                                      <p:tavLst>
                                        <p:tav tm="0">
                                          <p:val>
                                            <p:strVal val="ppt_x"/>
                                          </p:val>
                                        </p:tav>
                                        <p:tav tm="100000">
                                          <p:val>
                                            <p:strVal val="ppt_x"/>
                                          </p:val>
                                        </p:tav>
                                      </p:tavLst>
                                    </p:anim>
                                    <p:anim calcmode="lin" valueType="num">
                                      <p:cBhvr>
                                        <p:cTn id="224" dur="1000"/>
                                        <p:tgtEl>
                                          <p:spTgt spid="66"/>
                                        </p:tgtEl>
                                        <p:attrNameLst>
                                          <p:attrName>ppt_y</p:attrName>
                                        </p:attrNameLst>
                                      </p:cBhvr>
                                      <p:tavLst>
                                        <p:tav tm="0">
                                          <p:val>
                                            <p:strVal val="ppt_y"/>
                                          </p:val>
                                        </p:tav>
                                        <p:tav tm="100000">
                                          <p:val>
                                            <p:strVal val="ppt_y+.1"/>
                                          </p:val>
                                        </p:tav>
                                      </p:tavLst>
                                    </p:anim>
                                    <p:set>
                                      <p:cBhvr>
                                        <p:cTn id="225" dur="1" fill="hold">
                                          <p:stCondLst>
                                            <p:cond delay="999"/>
                                          </p:stCondLst>
                                        </p:cTn>
                                        <p:tgtEl>
                                          <p:spTgt spid="66"/>
                                        </p:tgtEl>
                                        <p:attrNameLst>
                                          <p:attrName>style.visibility</p:attrName>
                                        </p:attrNameLst>
                                      </p:cBhvr>
                                      <p:to>
                                        <p:strVal val="hidden"/>
                                      </p:to>
                                    </p:set>
                                  </p:childTnLst>
                                </p:cTn>
                              </p:par>
                              <p:par>
                                <p:cTn id="226" presetID="42" presetClass="exit" presetSubtype="0" fill="hold" nodeType="withEffect">
                                  <p:stCondLst>
                                    <p:cond delay="0"/>
                                  </p:stCondLst>
                                  <p:childTnLst>
                                    <p:animEffect transition="out" filter="fade">
                                      <p:cBhvr>
                                        <p:cTn id="227" dur="1000"/>
                                        <p:tgtEl>
                                          <p:spTgt spid="67"/>
                                        </p:tgtEl>
                                      </p:cBhvr>
                                    </p:animEffect>
                                    <p:anim calcmode="lin" valueType="num">
                                      <p:cBhvr>
                                        <p:cTn id="228" dur="1000"/>
                                        <p:tgtEl>
                                          <p:spTgt spid="67"/>
                                        </p:tgtEl>
                                        <p:attrNameLst>
                                          <p:attrName>ppt_x</p:attrName>
                                        </p:attrNameLst>
                                      </p:cBhvr>
                                      <p:tavLst>
                                        <p:tav tm="0">
                                          <p:val>
                                            <p:strVal val="ppt_x"/>
                                          </p:val>
                                        </p:tav>
                                        <p:tav tm="100000">
                                          <p:val>
                                            <p:strVal val="ppt_x"/>
                                          </p:val>
                                        </p:tav>
                                      </p:tavLst>
                                    </p:anim>
                                    <p:anim calcmode="lin" valueType="num">
                                      <p:cBhvr>
                                        <p:cTn id="229" dur="1000"/>
                                        <p:tgtEl>
                                          <p:spTgt spid="67"/>
                                        </p:tgtEl>
                                        <p:attrNameLst>
                                          <p:attrName>ppt_y</p:attrName>
                                        </p:attrNameLst>
                                      </p:cBhvr>
                                      <p:tavLst>
                                        <p:tav tm="0">
                                          <p:val>
                                            <p:strVal val="ppt_y"/>
                                          </p:val>
                                        </p:tav>
                                        <p:tav tm="100000">
                                          <p:val>
                                            <p:strVal val="ppt_y+.1"/>
                                          </p:val>
                                        </p:tav>
                                      </p:tavLst>
                                    </p:anim>
                                    <p:set>
                                      <p:cBhvr>
                                        <p:cTn id="230" dur="1" fill="hold">
                                          <p:stCondLst>
                                            <p:cond delay="999"/>
                                          </p:stCondLst>
                                        </p:cTn>
                                        <p:tgtEl>
                                          <p:spTgt spid="67"/>
                                        </p:tgtEl>
                                        <p:attrNameLst>
                                          <p:attrName>style.visibility</p:attrName>
                                        </p:attrNameLst>
                                      </p:cBhvr>
                                      <p:to>
                                        <p:strVal val="hidden"/>
                                      </p:to>
                                    </p:set>
                                  </p:childTnLst>
                                </p:cTn>
                              </p:par>
                              <p:par>
                                <p:cTn id="231" presetID="42" presetClass="exit" presetSubtype="0" fill="hold" nodeType="withEffect">
                                  <p:stCondLst>
                                    <p:cond delay="0"/>
                                  </p:stCondLst>
                                  <p:childTnLst>
                                    <p:animEffect transition="out" filter="fade">
                                      <p:cBhvr>
                                        <p:cTn id="232" dur="1000"/>
                                        <p:tgtEl>
                                          <p:spTgt spid="68"/>
                                        </p:tgtEl>
                                      </p:cBhvr>
                                    </p:animEffect>
                                    <p:anim calcmode="lin" valueType="num">
                                      <p:cBhvr>
                                        <p:cTn id="233" dur="1000"/>
                                        <p:tgtEl>
                                          <p:spTgt spid="68"/>
                                        </p:tgtEl>
                                        <p:attrNameLst>
                                          <p:attrName>ppt_x</p:attrName>
                                        </p:attrNameLst>
                                      </p:cBhvr>
                                      <p:tavLst>
                                        <p:tav tm="0">
                                          <p:val>
                                            <p:strVal val="ppt_x"/>
                                          </p:val>
                                        </p:tav>
                                        <p:tav tm="100000">
                                          <p:val>
                                            <p:strVal val="ppt_x"/>
                                          </p:val>
                                        </p:tav>
                                      </p:tavLst>
                                    </p:anim>
                                    <p:anim calcmode="lin" valueType="num">
                                      <p:cBhvr>
                                        <p:cTn id="234" dur="1000"/>
                                        <p:tgtEl>
                                          <p:spTgt spid="68"/>
                                        </p:tgtEl>
                                        <p:attrNameLst>
                                          <p:attrName>ppt_y</p:attrName>
                                        </p:attrNameLst>
                                      </p:cBhvr>
                                      <p:tavLst>
                                        <p:tav tm="0">
                                          <p:val>
                                            <p:strVal val="ppt_y"/>
                                          </p:val>
                                        </p:tav>
                                        <p:tav tm="100000">
                                          <p:val>
                                            <p:strVal val="ppt_y+.1"/>
                                          </p:val>
                                        </p:tav>
                                      </p:tavLst>
                                    </p:anim>
                                    <p:set>
                                      <p:cBhvr>
                                        <p:cTn id="235" dur="1" fill="hold">
                                          <p:stCondLst>
                                            <p:cond delay="999"/>
                                          </p:stCondLst>
                                        </p:cTn>
                                        <p:tgtEl>
                                          <p:spTgt spid="68"/>
                                        </p:tgtEl>
                                        <p:attrNameLst>
                                          <p:attrName>style.visibility</p:attrName>
                                        </p:attrNameLst>
                                      </p:cBhvr>
                                      <p:to>
                                        <p:strVal val="hidden"/>
                                      </p:to>
                                    </p:set>
                                  </p:childTnLst>
                                </p:cTn>
                              </p:par>
                              <p:par>
                                <p:cTn id="236" presetID="42" presetClass="exit" presetSubtype="0" fill="hold" grpId="1" nodeType="withEffect">
                                  <p:stCondLst>
                                    <p:cond delay="0"/>
                                  </p:stCondLst>
                                  <p:childTnLst>
                                    <p:animEffect transition="out" filter="fade">
                                      <p:cBhvr>
                                        <p:cTn id="237" dur="1000"/>
                                        <p:tgtEl>
                                          <p:spTgt spid="58"/>
                                        </p:tgtEl>
                                      </p:cBhvr>
                                    </p:animEffect>
                                    <p:anim calcmode="lin" valueType="num">
                                      <p:cBhvr>
                                        <p:cTn id="238" dur="1000"/>
                                        <p:tgtEl>
                                          <p:spTgt spid="58"/>
                                        </p:tgtEl>
                                        <p:attrNameLst>
                                          <p:attrName>ppt_x</p:attrName>
                                        </p:attrNameLst>
                                      </p:cBhvr>
                                      <p:tavLst>
                                        <p:tav tm="0">
                                          <p:val>
                                            <p:strVal val="ppt_x"/>
                                          </p:val>
                                        </p:tav>
                                        <p:tav tm="100000">
                                          <p:val>
                                            <p:strVal val="ppt_x"/>
                                          </p:val>
                                        </p:tav>
                                      </p:tavLst>
                                    </p:anim>
                                    <p:anim calcmode="lin" valueType="num">
                                      <p:cBhvr>
                                        <p:cTn id="239" dur="1000"/>
                                        <p:tgtEl>
                                          <p:spTgt spid="58"/>
                                        </p:tgtEl>
                                        <p:attrNameLst>
                                          <p:attrName>ppt_y</p:attrName>
                                        </p:attrNameLst>
                                      </p:cBhvr>
                                      <p:tavLst>
                                        <p:tav tm="0">
                                          <p:val>
                                            <p:strVal val="ppt_y"/>
                                          </p:val>
                                        </p:tav>
                                        <p:tav tm="100000">
                                          <p:val>
                                            <p:strVal val="ppt_y+.1"/>
                                          </p:val>
                                        </p:tav>
                                      </p:tavLst>
                                    </p:anim>
                                    <p:set>
                                      <p:cBhvr>
                                        <p:cTn id="240" dur="1" fill="hold">
                                          <p:stCondLst>
                                            <p:cond delay="999"/>
                                          </p:stCondLst>
                                        </p:cTn>
                                        <p:tgtEl>
                                          <p:spTgt spid="58"/>
                                        </p:tgtEl>
                                        <p:attrNameLst>
                                          <p:attrName>style.visibility</p:attrName>
                                        </p:attrNameLst>
                                      </p:cBhvr>
                                      <p:to>
                                        <p:strVal val="hidden"/>
                                      </p:to>
                                    </p:set>
                                  </p:childTnLst>
                                </p:cTn>
                              </p:par>
                              <p:par>
                                <p:cTn id="241" presetID="42" presetClass="exit" presetSubtype="0" fill="hold" grpId="1" nodeType="withEffect">
                                  <p:stCondLst>
                                    <p:cond delay="0"/>
                                  </p:stCondLst>
                                  <p:childTnLst>
                                    <p:animEffect transition="out" filter="fade">
                                      <p:cBhvr>
                                        <p:cTn id="242" dur="1000"/>
                                        <p:tgtEl>
                                          <p:spTgt spid="59"/>
                                        </p:tgtEl>
                                      </p:cBhvr>
                                    </p:animEffect>
                                    <p:anim calcmode="lin" valueType="num">
                                      <p:cBhvr>
                                        <p:cTn id="243" dur="1000"/>
                                        <p:tgtEl>
                                          <p:spTgt spid="59"/>
                                        </p:tgtEl>
                                        <p:attrNameLst>
                                          <p:attrName>ppt_x</p:attrName>
                                        </p:attrNameLst>
                                      </p:cBhvr>
                                      <p:tavLst>
                                        <p:tav tm="0">
                                          <p:val>
                                            <p:strVal val="ppt_x"/>
                                          </p:val>
                                        </p:tav>
                                        <p:tav tm="100000">
                                          <p:val>
                                            <p:strVal val="ppt_x"/>
                                          </p:val>
                                        </p:tav>
                                      </p:tavLst>
                                    </p:anim>
                                    <p:anim calcmode="lin" valueType="num">
                                      <p:cBhvr>
                                        <p:cTn id="244" dur="1000"/>
                                        <p:tgtEl>
                                          <p:spTgt spid="59"/>
                                        </p:tgtEl>
                                        <p:attrNameLst>
                                          <p:attrName>ppt_y</p:attrName>
                                        </p:attrNameLst>
                                      </p:cBhvr>
                                      <p:tavLst>
                                        <p:tav tm="0">
                                          <p:val>
                                            <p:strVal val="ppt_y"/>
                                          </p:val>
                                        </p:tav>
                                        <p:tav tm="100000">
                                          <p:val>
                                            <p:strVal val="ppt_y+.1"/>
                                          </p:val>
                                        </p:tav>
                                      </p:tavLst>
                                    </p:anim>
                                    <p:set>
                                      <p:cBhvr>
                                        <p:cTn id="245" dur="1" fill="hold">
                                          <p:stCondLst>
                                            <p:cond delay="999"/>
                                          </p:stCondLst>
                                        </p:cTn>
                                        <p:tgtEl>
                                          <p:spTgt spid="59"/>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69"/>
                                        </p:tgtEl>
                                        <p:attrNameLst>
                                          <p:attrName>style.visibility</p:attrName>
                                        </p:attrNameLst>
                                      </p:cBhvr>
                                      <p:to>
                                        <p:strVal val="visible"/>
                                      </p:to>
                                    </p:set>
                                    <p:animEffect transition="in" filter="fade">
                                      <p:cBhvr>
                                        <p:cTn id="250" dur="500"/>
                                        <p:tgtEl>
                                          <p:spTgt spid="69"/>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70"/>
                                        </p:tgtEl>
                                        <p:attrNameLst>
                                          <p:attrName>style.visibility</p:attrName>
                                        </p:attrNameLst>
                                      </p:cBhvr>
                                      <p:to>
                                        <p:strVal val="visible"/>
                                      </p:to>
                                    </p:set>
                                    <p:animEffect transition="in" filter="fade">
                                      <p:cBhvr>
                                        <p:cTn id="253" dur="500"/>
                                        <p:tgtEl>
                                          <p:spTgt spid="70"/>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71"/>
                                        </p:tgtEl>
                                        <p:attrNameLst>
                                          <p:attrName>style.visibility</p:attrName>
                                        </p:attrNameLst>
                                      </p:cBhvr>
                                      <p:to>
                                        <p:strVal val="visible"/>
                                      </p:to>
                                    </p:set>
                                    <p:animEffect transition="in" filter="fade">
                                      <p:cBhvr>
                                        <p:cTn id="256" dur="500"/>
                                        <p:tgtEl>
                                          <p:spTgt spid="71"/>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72"/>
                                        </p:tgtEl>
                                        <p:attrNameLst>
                                          <p:attrName>style.visibility</p:attrName>
                                        </p:attrNameLst>
                                      </p:cBhvr>
                                      <p:to>
                                        <p:strVal val="visible"/>
                                      </p:to>
                                    </p:set>
                                    <p:animEffect transition="in" filter="fade">
                                      <p:cBhvr>
                                        <p:cTn id="259" dur="500"/>
                                        <p:tgtEl>
                                          <p:spTgt spid="72"/>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73"/>
                                        </p:tgtEl>
                                        <p:attrNameLst>
                                          <p:attrName>style.visibility</p:attrName>
                                        </p:attrNameLst>
                                      </p:cBhvr>
                                      <p:to>
                                        <p:strVal val="visible"/>
                                      </p:to>
                                    </p:set>
                                    <p:animEffect transition="in" filter="fade">
                                      <p:cBhvr>
                                        <p:cTn id="262" dur="500"/>
                                        <p:tgtEl>
                                          <p:spTgt spid="73"/>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74"/>
                                        </p:tgtEl>
                                        <p:attrNameLst>
                                          <p:attrName>style.visibility</p:attrName>
                                        </p:attrNameLst>
                                      </p:cBhvr>
                                      <p:to>
                                        <p:strVal val="visible"/>
                                      </p:to>
                                    </p:set>
                                    <p:animEffect transition="in" filter="fade">
                                      <p:cBhvr>
                                        <p:cTn id="265" dur="500"/>
                                        <p:tgtEl>
                                          <p:spTgt spid="74"/>
                                        </p:tgtEl>
                                      </p:cBhvr>
                                    </p:animEffect>
                                  </p:childTnLst>
                                </p:cTn>
                              </p:par>
                            </p:childTnLst>
                          </p:cTn>
                        </p:par>
                      </p:childTnLst>
                    </p:cTn>
                  </p:par>
                  <p:par>
                    <p:cTn id="266" fill="hold">
                      <p:stCondLst>
                        <p:cond delay="indefinite"/>
                      </p:stCondLst>
                      <p:childTnLst>
                        <p:par>
                          <p:cTn id="267" fill="hold">
                            <p:stCondLst>
                              <p:cond delay="0"/>
                            </p:stCondLst>
                            <p:childTnLst>
                              <p:par>
                                <p:cTn id="268" presetID="10" presetClass="entr" presetSubtype="0" fill="hold" nodeType="clickEffect">
                                  <p:stCondLst>
                                    <p:cond delay="0"/>
                                  </p:stCondLst>
                                  <p:childTnLst>
                                    <p:set>
                                      <p:cBhvr>
                                        <p:cTn id="269" dur="1" fill="hold">
                                          <p:stCondLst>
                                            <p:cond delay="0"/>
                                          </p:stCondLst>
                                        </p:cTn>
                                        <p:tgtEl>
                                          <p:spTgt spid="75"/>
                                        </p:tgtEl>
                                        <p:attrNameLst>
                                          <p:attrName>style.visibility</p:attrName>
                                        </p:attrNameLst>
                                      </p:cBhvr>
                                      <p:to>
                                        <p:strVal val="visible"/>
                                      </p:to>
                                    </p:set>
                                    <p:animEffect transition="in" filter="fade">
                                      <p:cBhvr>
                                        <p:cTn id="270" dur="500"/>
                                        <p:tgtEl>
                                          <p:spTgt spid="75"/>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76"/>
                                        </p:tgtEl>
                                        <p:attrNameLst>
                                          <p:attrName>style.visibility</p:attrName>
                                        </p:attrNameLst>
                                      </p:cBhvr>
                                      <p:to>
                                        <p:strVal val="visible"/>
                                      </p:to>
                                    </p:set>
                                    <p:animEffect transition="in" filter="fade">
                                      <p:cBhvr>
                                        <p:cTn id="273" dur="500"/>
                                        <p:tgtEl>
                                          <p:spTgt spid="76"/>
                                        </p:tgtEl>
                                      </p:cBhvr>
                                    </p:animEffect>
                                  </p:childTnLst>
                                </p:cTn>
                              </p:par>
                            </p:childTnLst>
                          </p:cTn>
                        </p:par>
                      </p:childTnLst>
                    </p:cTn>
                  </p:par>
                  <p:par>
                    <p:cTn id="274" fill="hold">
                      <p:stCondLst>
                        <p:cond delay="indefinite"/>
                      </p:stCondLst>
                      <p:childTnLst>
                        <p:par>
                          <p:cTn id="275" fill="hold">
                            <p:stCondLst>
                              <p:cond delay="0"/>
                            </p:stCondLst>
                            <p:childTnLst>
                              <p:par>
                                <p:cTn id="276" presetID="42" presetClass="exit" presetSubtype="0" fill="hold" nodeType="clickEffect">
                                  <p:stCondLst>
                                    <p:cond delay="0"/>
                                  </p:stCondLst>
                                  <p:childTnLst>
                                    <p:animEffect transition="out" filter="fade">
                                      <p:cBhvr>
                                        <p:cTn id="277" dur="1000"/>
                                        <p:tgtEl>
                                          <p:spTgt spid="69"/>
                                        </p:tgtEl>
                                      </p:cBhvr>
                                    </p:animEffect>
                                    <p:anim calcmode="lin" valueType="num">
                                      <p:cBhvr>
                                        <p:cTn id="278" dur="1000"/>
                                        <p:tgtEl>
                                          <p:spTgt spid="69"/>
                                        </p:tgtEl>
                                        <p:attrNameLst>
                                          <p:attrName>ppt_x</p:attrName>
                                        </p:attrNameLst>
                                      </p:cBhvr>
                                      <p:tavLst>
                                        <p:tav tm="0">
                                          <p:val>
                                            <p:strVal val="ppt_x"/>
                                          </p:val>
                                        </p:tav>
                                        <p:tav tm="100000">
                                          <p:val>
                                            <p:strVal val="ppt_x"/>
                                          </p:val>
                                        </p:tav>
                                      </p:tavLst>
                                    </p:anim>
                                    <p:anim calcmode="lin" valueType="num">
                                      <p:cBhvr>
                                        <p:cTn id="279" dur="1000"/>
                                        <p:tgtEl>
                                          <p:spTgt spid="69"/>
                                        </p:tgtEl>
                                        <p:attrNameLst>
                                          <p:attrName>ppt_y</p:attrName>
                                        </p:attrNameLst>
                                      </p:cBhvr>
                                      <p:tavLst>
                                        <p:tav tm="0">
                                          <p:val>
                                            <p:strVal val="ppt_y"/>
                                          </p:val>
                                        </p:tav>
                                        <p:tav tm="100000">
                                          <p:val>
                                            <p:strVal val="ppt_y+.1"/>
                                          </p:val>
                                        </p:tav>
                                      </p:tavLst>
                                    </p:anim>
                                    <p:set>
                                      <p:cBhvr>
                                        <p:cTn id="280" dur="1" fill="hold">
                                          <p:stCondLst>
                                            <p:cond delay="999"/>
                                          </p:stCondLst>
                                        </p:cTn>
                                        <p:tgtEl>
                                          <p:spTgt spid="69"/>
                                        </p:tgtEl>
                                        <p:attrNameLst>
                                          <p:attrName>style.visibility</p:attrName>
                                        </p:attrNameLst>
                                      </p:cBhvr>
                                      <p:to>
                                        <p:strVal val="hidden"/>
                                      </p:to>
                                    </p:set>
                                  </p:childTnLst>
                                </p:cTn>
                              </p:par>
                              <p:par>
                                <p:cTn id="281" presetID="42" presetClass="exit" presetSubtype="0" fill="hold" grpId="1" nodeType="withEffect">
                                  <p:stCondLst>
                                    <p:cond delay="0"/>
                                  </p:stCondLst>
                                  <p:childTnLst>
                                    <p:animEffect transition="out" filter="fade">
                                      <p:cBhvr>
                                        <p:cTn id="282" dur="1000"/>
                                        <p:tgtEl>
                                          <p:spTgt spid="70"/>
                                        </p:tgtEl>
                                      </p:cBhvr>
                                    </p:animEffect>
                                    <p:anim calcmode="lin" valueType="num">
                                      <p:cBhvr>
                                        <p:cTn id="283" dur="1000"/>
                                        <p:tgtEl>
                                          <p:spTgt spid="70"/>
                                        </p:tgtEl>
                                        <p:attrNameLst>
                                          <p:attrName>ppt_x</p:attrName>
                                        </p:attrNameLst>
                                      </p:cBhvr>
                                      <p:tavLst>
                                        <p:tav tm="0">
                                          <p:val>
                                            <p:strVal val="ppt_x"/>
                                          </p:val>
                                        </p:tav>
                                        <p:tav tm="100000">
                                          <p:val>
                                            <p:strVal val="ppt_x"/>
                                          </p:val>
                                        </p:tav>
                                      </p:tavLst>
                                    </p:anim>
                                    <p:anim calcmode="lin" valueType="num">
                                      <p:cBhvr>
                                        <p:cTn id="284" dur="1000"/>
                                        <p:tgtEl>
                                          <p:spTgt spid="70"/>
                                        </p:tgtEl>
                                        <p:attrNameLst>
                                          <p:attrName>ppt_y</p:attrName>
                                        </p:attrNameLst>
                                      </p:cBhvr>
                                      <p:tavLst>
                                        <p:tav tm="0">
                                          <p:val>
                                            <p:strVal val="ppt_y"/>
                                          </p:val>
                                        </p:tav>
                                        <p:tav tm="100000">
                                          <p:val>
                                            <p:strVal val="ppt_y+.1"/>
                                          </p:val>
                                        </p:tav>
                                      </p:tavLst>
                                    </p:anim>
                                    <p:set>
                                      <p:cBhvr>
                                        <p:cTn id="285" dur="1" fill="hold">
                                          <p:stCondLst>
                                            <p:cond delay="999"/>
                                          </p:stCondLst>
                                        </p:cTn>
                                        <p:tgtEl>
                                          <p:spTgt spid="70"/>
                                        </p:tgtEl>
                                        <p:attrNameLst>
                                          <p:attrName>style.visibility</p:attrName>
                                        </p:attrNameLst>
                                      </p:cBhvr>
                                      <p:to>
                                        <p:strVal val="hidden"/>
                                      </p:to>
                                    </p:set>
                                  </p:childTnLst>
                                </p:cTn>
                              </p:par>
                              <p:par>
                                <p:cTn id="286" presetID="42" presetClass="exit" presetSubtype="0" fill="hold" grpId="1" nodeType="withEffect">
                                  <p:stCondLst>
                                    <p:cond delay="0"/>
                                  </p:stCondLst>
                                  <p:childTnLst>
                                    <p:animEffect transition="out" filter="fade">
                                      <p:cBhvr>
                                        <p:cTn id="287" dur="1000"/>
                                        <p:tgtEl>
                                          <p:spTgt spid="71"/>
                                        </p:tgtEl>
                                      </p:cBhvr>
                                    </p:animEffect>
                                    <p:anim calcmode="lin" valueType="num">
                                      <p:cBhvr>
                                        <p:cTn id="288" dur="1000"/>
                                        <p:tgtEl>
                                          <p:spTgt spid="71"/>
                                        </p:tgtEl>
                                        <p:attrNameLst>
                                          <p:attrName>ppt_x</p:attrName>
                                        </p:attrNameLst>
                                      </p:cBhvr>
                                      <p:tavLst>
                                        <p:tav tm="0">
                                          <p:val>
                                            <p:strVal val="ppt_x"/>
                                          </p:val>
                                        </p:tav>
                                        <p:tav tm="100000">
                                          <p:val>
                                            <p:strVal val="ppt_x"/>
                                          </p:val>
                                        </p:tav>
                                      </p:tavLst>
                                    </p:anim>
                                    <p:anim calcmode="lin" valueType="num">
                                      <p:cBhvr>
                                        <p:cTn id="289" dur="1000"/>
                                        <p:tgtEl>
                                          <p:spTgt spid="71"/>
                                        </p:tgtEl>
                                        <p:attrNameLst>
                                          <p:attrName>ppt_y</p:attrName>
                                        </p:attrNameLst>
                                      </p:cBhvr>
                                      <p:tavLst>
                                        <p:tav tm="0">
                                          <p:val>
                                            <p:strVal val="ppt_y"/>
                                          </p:val>
                                        </p:tav>
                                        <p:tav tm="100000">
                                          <p:val>
                                            <p:strVal val="ppt_y+.1"/>
                                          </p:val>
                                        </p:tav>
                                      </p:tavLst>
                                    </p:anim>
                                    <p:set>
                                      <p:cBhvr>
                                        <p:cTn id="290" dur="1" fill="hold">
                                          <p:stCondLst>
                                            <p:cond delay="999"/>
                                          </p:stCondLst>
                                        </p:cTn>
                                        <p:tgtEl>
                                          <p:spTgt spid="71"/>
                                        </p:tgtEl>
                                        <p:attrNameLst>
                                          <p:attrName>style.visibility</p:attrName>
                                        </p:attrNameLst>
                                      </p:cBhvr>
                                      <p:to>
                                        <p:strVal val="hidden"/>
                                      </p:to>
                                    </p:set>
                                  </p:childTnLst>
                                </p:cTn>
                              </p:par>
                              <p:par>
                                <p:cTn id="291" presetID="42" presetClass="exit" presetSubtype="0" fill="hold" grpId="1" nodeType="withEffect">
                                  <p:stCondLst>
                                    <p:cond delay="0"/>
                                  </p:stCondLst>
                                  <p:childTnLst>
                                    <p:animEffect transition="out" filter="fade">
                                      <p:cBhvr>
                                        <p:cTn id="292" dur="1000"/>
                                        <p:tgtEl>
                                          <p:spTgt spid="72"/>
                                        </p:tgtEl>
                                      </p:cBhvr>
                                    </p:animEffect>
                                    <p:anim calcmode="lin" valueType="num">
                                      <p:cBhvr>
                                        <p:cTn id="293" dur="1000"/>
                                        <p:tgtEl>
                                          <p:spTgt spid="72"/>
                                        </p:tgtEl>
                                        <p:attrNameLst>
                                          <p:attrName>ppt_x</p:attrName>
                                        </p:attrNameLst>
                                      </p:cBhvr>
                                      <p:tavLst>
                                        <p:tav tm="0">
                                          <p:val>
                                            <p:strVal val="ppt_x"/>
                                          </p:val>
                                        </p:tav>
                                        <p:tav tm="100000">
                                          <p:val>
                                            <p:strVal val="ppt_x"/>
                                          </p:val>
                                        </p:tav>
                                      </p:tavLst>
                                    </p:anim>
                                    <p:anim calcmode="lin" valueType="num">
                                      <p:cBhvr>
                                        <p:cTn id="294" dur="1000"/>
                                        <p:tgtEl>
                                          <p:spTgt spid="72"/>
                                        </p:tgtEl>
                                        <p:attrNameLst>
                                          <p:attrName>ppt_y</p:attrName>
                                        </p:attrNameLst>
                                      </p:cBhvr>
                                      <p:tavLst>
                                        <p:tav tm="0">
                                          <p:val>
                                            <p:strVal val="ppt_y"/>
                                          </p:val>
                                        </p:tav>
                                        <p:tav tm="100000">
                                          <p:val>
                                            <p:strVal val="ppt_y+.1"/>
                                          </p:val>
                                        </p:tav>
                                      </p:tavLst>
                                    </p:anim>
                                    <p:set>
                                      <p:cBhvr>
                                        <p:cTn id="295" dur="1" fill="hold">
                                          <p:stCondLst>
                                            <p:cond delay="999"/>
                                          </p:stCondLst>
                                        </p:cTn>
                                        <p:tgtEl>
                                          <p:spTgt spid="72"/>
                                        </p:tgtEl>
                                        <p:attrNameLst>
                                          <p:attrName>style.visibility</p:attrName>
                                        </p:attrNameLst>
                                      </p:cBhvr>
                                      <p:to>
                                        <p:strVal val="hidden"/>
                                      </p:to>
                                    </p:set>
                                  </p:childTnLst>
                                </p:cTn>
                              </p:par>
                              <p:par>
                                <p:cTn id="296" presetID="42" presetClass="exit" presetSubtype="0" fill="hold" grpId="1" nodeType="withEffect">
                                  <p:stCondLst>
                                    <p:cond delay="0"/>
                                  </p:stCondLst>
                                  <p:childTnLst>
                                    <p:animEffect transition="out" filter="fade">
                                      <p:cBhvr>
                                        <p:cTn id="297" dur="1000"/>
                                        <p:tgtEl>
                                          <p:spTgt spid="73"/>
                                        </p:tgtEl>
                                      </p:cBhvr>
                                    </p:animEffect>
                                    <p:anim calcmode="lin" valueType="num">
                                      <p:cBhvr>
                                        <p:cTn id="298" dur="1000"/>
                                        <p:tgtEl>
                                          <p:spTgt spid="73"/>
                                        </p:tgtEl>
                                        <p:attrNameLst>
                                          <p:attrName>ppt_x</p:attrName>
                                        </p:attrNameLst>
                                      </p:cBhvr>
                                      <p:tavLst>
                                        <p:tav tm="0">
                                          <p:val>
                                            <p:strVal val="ppt_x"/>
                                          </p:val>
                                        </p:tav>
                                        <p:tav tm="100000">
                                          <p:val>
                                            <p:strVal val="ppt_x"/>
                                          </p:val>
                                        </p:tav>
                                      </p:tavLst>
                                    </p:anim>
                                    <p:anim calcmode="lin" valueType="num">
                                      <p:cBhvr>
                                        <p:cTn id="299" dur="1000"/>
                                        <p:tgtEl>
                                          <p:spTgt spid="73"/>
                                        </p:tgtEl>
                                        <p:attrNameLst>
                                          <p:attrName>ppt_y</p:attrName>
                                        </p:attrNameLst>
                                      </p:cBhvr>
                                      <p:tavLst>
                                        <p:tav tm="0">
                                          <p:val>
                                            <p:strVal val="ppt_y"/>
                                          </p:val>
                                        </p:tav>
                                        <p:tav tm="100000">
                                          <p:val>
                                            <p:strVal val="ppt_y+.1"/>
                                          </p:val>
                                        </p:tav>
                                      </p:tavLst>
                                    </p:anim>
                                    <p:set>
                                      <p:cBhvr>
                                        <p:cTn id="300" dur="1" fill="hold">
                                          <p:stCondLst>
                                            <p:cond delay="999"/>
                                          </p:stCondLst>
                                        </p:cTn>
                                        <p:tgtEl>
                                          <p:spTgt spid="73"/>
                                        </p:tgtEl>
                                        <p:attrNameLst>
                                          <p:attrName>style.visibility</p:attrName>
                                        </p:attrNameLst>
                                      </p:cBhvr>
                                      <p:to>
                                        <p:strVal val="hidden"/>
                                      </p:to>
                                    </p:set>
                                  </p:childTnLst>
                                </p:cTn>
                              </p:par>
                              <p:par>
                                <p:cTn id="301" presetID="42" presetClass="exit" presetSubtype="0" fill="hold" grpId="1" nodeType="withEffect">
                                  <p:stCondLst>
                                    <p:cond delay="0"/>
                                  </p:stCondLst>
                                  <p:childTnLst>
                                    <p:animEffect transition="out" filter="fade">
                                      <p:cBhvr>
                                        <p:cTn id="302" dur="1000"/>
                                        <p:tgtEl>
                                          <p:spTgt spid="74"/>
                                        </p:tgtEl>
                                      </p:cBhvr>
                                    </p:animEffect>
                                    <p:anim calcmode="lin" valueType="num">
                                      <p:cBhvr>
                                        <p:cTn id="303" dur="1000"/>
                                        <p:tgtEl>
                                          <p:spTgt spid="74"/>
                                        </p:tgtEl>
                                        <p:attrNameLst>
                                          <p:attrName>ppt_x</p:attrName>
                                        </p:attrNameLst>
                                      </p:cBhvr>
                                      <p:tavLst>
                                        <p:tav tm="0">
                                          <p:val>
                                            <p:strVal val="ppt_x"/>
                                          </p:val>
                                        </p:tav>
                                        <p:tav tm="100000">
                                          <p:val>
                                            <p:strVal val="ppt_x"/>
                                          </p:val>
                                        </p:tav>
                                      </p:tavLst>
                                    </p:anim>
                                    <p:anim calcmode="lin" valueType="num">
                                      <p:cBhvr>
                                        <p:cTn id="304" dur="1000"/>
                                        <p:tgtEl>
                                          <p:spTgt spid="74"/>
                                        </p:tgtEl>
                                        <p:attrNameLst>
                                          <p:attrName>ppt_y</p:attrName>
                                        </p:attrNameLst>
                                      </p:cBhvr>
                                      <p:tavLst>
                                        <p:tav tm="0">
                                          <p:val>
                                            <p:strVal val="ppt_y"/>
                                          </p:val>
                                        </p:tav>
                                        <p:tav tm="100000">
                                          <p:val>
                                            <p:strVal val="ppt_y+.1"/>
                                          </p:val>
                                        </p:tav>
                                      </p:tavLst>
                                    </p:anim>
                                    <p:set>
                                      <p:cBhvr>
                                        <p:cTn id="305" dur="1" fill="hold">
                                          <p:stCondLst>
                                            <p:cond delay="999"/>
                                          </p:stCondLst>
                                        </p:cTn>
                                        <p:tgtEl>
                                          <p:spTgt spid="74"/>
                                        </p:tgtEl>
                                        <p:attrNameLst>
                                          <p:attrName>style.visibility</p:attrName>
                                        </p:attrNameLst>
                                      </p:cBhvr>
                                      <p:to>
                                        <p:strVal val="hidden"/>
                                      </p:to>
                                    </p:set>
                                  </p:childTnLst>
                                </p:cTn>
                              </p:par>
                              <p:par>
                                <p:cTn id="306" presetID="42" presetClass="exit" presetSubtype="0" fill="hold" nodeType="withEffect">
                                  <p:stCondLst>
                                    <p:cond delay="0"/>
                                  </p:stCondLst>
                                  <p:childTnLst>
                                    <p:animEffect transition="out" filter="fade">
                                      <p:cBhvr>
                                        <p:cTn id="307" dur="1000"/>
                                        <p:tgtEl>
                                          <p:spTgt spid="75"/>
                                        </p:tgtEl>
                                      </p:cBhvr>
                                    </p:animEffect>
                                    <p:anim calcmode="lin" valueType="num">
                                      <p:cBhvr>
                                        <p:cTn id="308" dur="1000"/>
                                        <p:tgtEl>
                                          <p:spTgt spid="75"/>
                                        </p:tgtEl>
                                        <p:attrNameLst>
                                          <p:attrName>ppt_x</p:attrName>
                                        </p:attrNameLst>
                                      </p:cBhvr>
                                      <p:tavLst>
                                        <p:tav tm="0">
                                          <p:val>
                                            <p:strVal val="ppt_x"/>
                                          </p:val>
                                        </p:tav>
                                        <p:tav tm="100000">
                                          <p:val>
                                            <p:strVal val="ppt_x"/>
                                          </p:val>
                                        </p:tav>
                                      </p:tavLst>
                                    </p:anim>
                                    <p:anim calcmode="lin" valueType="num">
                                      <p:cBhvr>
                                        <p:cTn id="309" dur="1000"/>
                                        <p:tgtEl>
                                          <p:spTgt spid="75"/>
                                        </p:tgtEl>
                                        <p:attrNameLst>
                                          <p:attrName>ppt_y</p:attrName>
                                        </p:attrNameLst>
                                      </p:cBhvr>
                                      <p:tavLst>
                                        <p:tav tm="0">
                                          <p:val>
                                            <p:strVal val="ppt_y"/>
                                          </p:val>
                                        </p:tav>
                                        <p:tav tm="100000">
                                          <p:val>
                                            <p:strVal val="ppt_y+.1"/>
                                          </p:val>
                                        </p:tav>
                                      </p:tavLst>
                                    </p:anim>
                                    <p:set>
                                      <p:cBhvr>
                                        <p:cTn id="310" dur="1" fill="hold">
                                          <p:stCondLst>
                                            <p:cond delay="999"/>
                                          </p:stCondLst>
                                        </p:cTn>
                                        <p:tgtEl>
                                          <p:spTgt spid="75"/>
                                        </p:tgtEl>
                                        <p:attrNameLst>
                                          <p:attrName>style.visibility</p:attrName>
                                        </p:attrNameLst>
                                      </p:cBhvr>
                                      <p:to>
                                        <p:strVal val="hidden"/>
                                      </p:to>
                                    </p:set>
                                  </p:childTnLst>
                                </p:cTn>
                              </p:par>
                              <p:par>
                                <p:cTn id="311" presetID="42" presetClass="exit" presetSubtype="0" fill="hold" grpId="1" nodeType="withEffect">
                                  <p:stCondLst>
                                    <p:cond delay="0"/>
                                  </p:stCondLst>
                                  <p:childTnLst>
                                    <p:animEffect transition="out" filter="fade">
                                      <p:cBhvr>
                                        <p:cTn id="312" dur="1000"/>
                                        <p:tgtEl>
                                          <p:spTgt spid="76"/>
                                        </p:tgtEl>
                                      </p:cBhvr>
                                    </p:animEffect>
                                    <p:anim calcmode="lin" valueType="num">
                                      <p:cBhvr>
                                        <p:cTn id="313" dur="1000"/>
                                        <p:tgtEl>
                                          <p:spTgt spid="76"/>
                                        </p:tgtEl>
                                        <p:attrNameLst>
                                          <p:attrName>ppt_x</p:attrName>
                                        </p:attrNameLst>
                                      </p:cBhvr>
                                      <p:tavLst>
                                        <p:tav tm="0">
                                          <p:val>
                                            <p:strVal val="ppt_x"/>
                                          </p:val>
                                        </p:tav>
                                        <p:tav tm="100000">
                                          <p:val>
                                            <p:strVal val="ppt_x"/>
                                          </p:val>
                                        </p:tav>
                                      </p:tavLst>
                                    </p:anim>
                                    <p:anim calcmode="lin" valueType="num">
                                      <p:cBhvr>
                                        <p:cTn id="314" dur="1000"/>
                                        <p:tgtEl>
                                          <p:spTgt spid="76"/>
                                        </p:tgtEl>
                                        <p:attrNameLst>
                                          <p:attrName>ppt_y</p:attrName>
                                        </p:attrNameLst>
                                      </p:cBhvr>
                                      <p:tavLst>
                                        <p:tav tm="0">
                                          <p:val>
                                            <p:strVal val="ppt_y"/>
                                          </p:val>
                                        </p:tav>
                                        <p:tav tm="100000">
                                          <p:val>
                                            <p:strVal val="ppt_y+.1"/>
                                          </p:val>
                                        </p:tav>
                                      </p:tavLst>
                                    </p:anim>
                                    <p:set>
                                      <p:cBhvr>
                                        <p:cTn id="315" dur="1" fill="hold">
                                          <p:stCondLst>
                                            <p:cond delay="999"/>
                                          </p:stCondLst>
                                        </p:cTn>
                                        <p:tgtEl>
                                          <p:spTgt spid="76"/>
                                        </p:tgtEl>
                                        <p:attrNameLst>
                                          <p:attrName>style.visibility</p:attrName>
                                        </p:attrNameLst>
                                      </p:cBhvr>
                                      <p:to>
                                        <p:strVal val="hidden"/>
                                      </p:to>
                                    </p:set>
                                  </p:childTnLst>
                                </p:cTn>
                              </p:par>
                            </p:childTnLst>
                          </p:cTn>
                        </p:par>
                      </p:childTnLst>
                    </p:cTn>
                  </p:par>
                  <p:par>
                    <p:cTn id="316" fill="hold">
                      <p:stCondLst>
                        <p:cond delay="indefinite"/>
                      </p:stCondLst>
                      <p:childTnLst>
                        <p:par>
                          <p:cTn id="317" fill="hold">
                            <p:stCondLst>
                              <p:cond delay="0"/>
                            </p:stCondLst>
                            <p:childTnLst>
                              <p:par>
                                <p:cTn id="318" presetID="10" presetClass="entr" presetSubtype="0" fill="hold" nodeType="clickEffect">
                                  <p:stCondLst>
                                    <p:cond delay="0"/>
                                  </p:stCondLst>
                                  <p:childTnLst>
                                    <p:set>
                                      <p:cBhvr>
                                        <p:cTn id="319" dur="1" fill="hold">
                                          <p:stCondLst>
                                            <p:cond delay="0"/>
                                          </p:stCondLst>
                                        </p:cTn>
                                        <p:tgtEl>
                                          <p:spTgt spid="78"/>
                                        </p:tgtEl>
                                        <p:attrNameLst>
                                          <p:attrName>style.visibility</p:attrName>
                                        </p:attrNameLst>
                                      </p:cBhvr>
                                      <p:to>
                                        <p:strVal val="visible"/>
                                      </p:to>
                                    </p:set>
                                    <p:animEffect transition="in" filter="fade">
                                      <p:cBhvr>
                                        <p:cTn id="3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0" grpId="1"/>
      <p:bldP spid="13" grpId="0"/>
      <p:bldP spid="13" grpId="1"/>
      <p:bldP spid="25" grpId="0"/>
      <p:bldP spid="25" grpId="1"/>
      <p:bldP spid="31" grpId="0" animBg="1"/>
      <p:bldP spid="31" grpId="1" animBg="1"/>
      <p:bldP spid="32" grpId="0" animBg="1"/>
      <p:bldP spid="32" grpId="1" animBg="1"/>
      <p:bldP spid="58" grpId="0" animBg="1"/>
      <p:bldP spid="58" grpId="1" animBg="1"/>
      <p:bldP spid="59" grpId="0" animBg="1"/>
      <p:bldP spid="59" grpId="1" animBg="1"/>
      <p:bldP spid="62" grpId="0"/>
      <p:bldP spid="62" grpId="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6" grpId="0" animBg="1"/>
      <p:bldP spid="7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8F84C-6963-5204-7122-C620CD1E75FA}"/>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252D1E45-F230-F42A-BB33-D52A9BCC30D3}"/>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33</a:t>
            </a:fld>
            <a:endParaRPr lang="en-US"/>
          </a:p>
        </p:txBody>
      </p:sp>
      <p:sp>
        <p:nvSpPr>
          <p:cNvPr id="3" name="Footer Placeholder 11">
            <a:extLst>
              <a:ext uri="{FF2B5EF4-FFF2-40B4-BE49-F238E27FC236}">
                <a16:creationId xmlns:a16="http://schemas.microsoft.com/office/drawing/2014/main" id="{DD8F8737-77BE-7DB7-4B89-57D4208D9451}"/>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208F0775-6B49-358F-FC92-B082BBECCA0F}"/>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Final Setup Validation:</a:t>
            </a:r>
            <a:endParaRPr lang="en-US" sz="4000" b="1" dirty="0">
              <a:solidFill>
                <a:srgbClr val="002060"/>
              </a:solidFill>
              <a:highlight>
                <a:srgbClr val="FFFF00"/>
              </a:highlight>
            </a:endParaRPr>
          </a:p>
        </p:txBody>
      </p:sp>
      <p:sp>
        <p:nvSpPr>
          <p:cNvPr id="11" name="Title 1">
            <a:extLst>
              <a:ext uri="{FF2B5EF4-FFF2-40B4-BE49-F238E27FC236}">
                <a16:creationId xmlns:a16="http://schemas.microsoft.com/office/drawing/2014/main" id="{59311F74-AFF2-A26F-4797-44E20F21DCE9}"/>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All transistor types tested successfully at 30 V, 1.5 A</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Complementary PWM + dead time confirmed safe switching</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Gate voltages, </a:t>
            </a:r>
            <a:r>
              <a:rPr lang="en-US" sz="3000" dirty="0" err="1">
                <a:latin typeface="+mn-lt"/>
              </a:rPr>
              <a:t>Vds</a:t>
            </a:r>
            <a:r>
              <a:rPr lang="en-US" sz="3000" dirty="0">
                <a:latin typeface="+mn-lt"/>
              </a:rPr>
              <a:t>, and PHASE behavior matched expectations</a:t>
            </a:r>
          </a:p>
        </p:txBody>
      </p:sp>
      <p:pic>
        <p:nvPicPr>
          <p:cNvPr id="5" name="Picture 4" descr="A screen shot of a computer&#10;&#10;AI-generated content may be incorrect.">
            <a:extLst>
              <a:ext uri="{FF2B5EF4-FFF2-40B4-BE49-F238E27FC236}">
                <a16:creationId xmlns:a16="http://schemas.microsoft.com/office/drawing/2014/main" id="{1E8FBBBB-E4FF-B203-E3ED-435761577561}"/>
              </a:ext>
            </a:extLst>
          </p:cNvPr>
          <p:cNvPicPr>
            <a:picLocks noChangeAspect="1"/>
          </p:cNvPicPr>
          <p:nvPr/>
        </p:nvPicPr>
        <p:blipFill>
          <a:blip r:embed="rId3"/>
          <a:srcRect l="5000" t="35755" r="19722" b="19231"/>
          <a:stretch/>
        </p:blipFill>
        <p:spPr>
          <a:xfrm>
            <a:off x="825500" y="3429000"/>
            <a:ext cx="3441700" cy="1003301"/>
          </a:xfrm>
          <a:prstGeom prst="rect">
            <a:avLst/>
          </a:prstGeom>
        </p:spPr>
      </p:pic>
      <p:pic>
        <p:nvPicPr>
          <p:cNvPr id="7" name="Picture 6" descr="A screen shot of a graph&#10;&#10;AI-generated content may be incorrect.">
            <a:extLst>
              <a:ext uri="{FF2B5EF4-FFF2-40B4-BE49-F238E27FC236}">
                <a16:creationId xmlns:a16="http://schemas.microsoft.com/office/drawing/2014/main" id="{02C318F6-FC17-1B20-1423-15527D07EF63}"/>
              </a:ext>
            </a:extLst>
          </p:cNvPr>
          <p:cNvPicPr>
            <a:picLocks noChangeAspect="1"/>
          </p:cNvPicPr>
          <p:nvPr/>
        </p:nvPicPr>
        <p:blipFill>
          <a:blip r:embed="rId4"/>
          <a:srcRect l="6112" t="28414" r="18610" b="14739"/>
          <a:stretch/>
        </p:blipFill>
        <p:spPr>
          <a:xfrm>
            <a:off x="1612900" y="4443090"/>
            <a:ext cx="3441700" cy="1267040"/>
          </a:xfrm>
          <a:prstGeom prst="rect">
            <a:avLst/>
          </a:prstGeom>
        </p:spPr>
      </p:pic>
      <p:graphicFrame>
        <p:nvGraphicFramePr>
          <p:cNvPr id="8" name="Table 7">
            <a:extLst>
              <a:ext uri="{FF2B5EF4-FFF2-40B4-BE49-F238E27FC236}">
                <a16:creationId xmlns:a16="http://schemas.microsoft.com/office/drawing/2014/main" id="{97D1F678-BBF4-5366-DC82-D67F9401EFE3}"/>
              </a:ext>
            </a:extLst>
          </p:cNvPr>
          <p:cNvGraphicFramePr>
            <a:graphicFrameLocks noGrp="1"/>
          </p:cNvGraphicFramePr>
          <p:nvPr>
            <p:extLst>
              <p:ext uri="{D42A27DB-BD31-4B8C-83A1-F6EECF244321}">
                <p14:modId xmlns:p14="http://schemas.microsoft.com/office/powerpoint/2010/main" val="2604218014"/>
              </p:ext>
            </p:extLst>
          </p:nvPr>
        </p:nvGraphicFramePr>
        <p:xfrm>
          <a:off x="5338528" y="3285806"/>
          <a:ext cx="6279730" cy="3040434"/>
        </p:xfrm>
        <a:graphic>
          <a:graphicData uri="http://schemas.openxmlformats.org/drawingml/2006/table">
            <a:tbl>
              <a:tblPr firstRow="1" bandRow="1">
                <a:tableStyleId>{2D5ABB26-0587-4C30-8999-92F81FD0307C}</a:tableStyleId>
              </a:tblPr>
              <a:tblGrid>
                <a:gridCol w="5710472">
                  <a:extLst>
                    <a:ext uri="{9D8B030D-6E8A-4147-A177-3AD203B41FA5}">
                      <a16:colId xmlns:a16="http://schemas.microsoft.com/office/drawing/2014/main" val="3399675032"/>
                    </a:ext>
                  </a:extLst>
                </a:gridCol>
                <a:gridCol w="569258">
                  <a:extLst>
                    <a:ext uri="{9D8B030D-6E8A-4147-A177-3AD203B41FA5}">
                      <a16:colId xmlns:a16="http://schemas.microsoft.com/office/drawing/2014/main" val="1461993481"/>
                    </a:ext>
                  </a:extLst>
                </a:gridCol>
              </a:tblGrid>
              <a:tr h="506739">
                <a:tc>
                  <a:txBody>
                    <a:bodyPr/>
                    <a:lstStyle/>
                    <a:p>
                      <a:r>
                        <a:rPr lang="en-US" sz="2200" kern="1200" dirty="0">
                          <a:solidFill>
                            <a:schemeClr val="tx1"/>
                          </a:solidFill>
                          <a:effectLst/>
                          <a:latin typeface="+mn-lt"/>
                          <a:ea typeface="+mn-ea"/>
                          <a:cs typeface="+mn-cs"/>
                        </a:rPr>
                        <a:t>Test 1: Gate-Source Voltage (</a:t>
                      </a:r>
                      <a:r>
                        <a:rPr lang="en-US" sz="2200" kern="1200" dirty="0" err="1">
                          <a:solidFill>
                            <a:schemeClr val="tx1"/>
                          </a:solidFill>
                          <a:effectLst/>
                          <a:latin typeface="+mn-lt"/>
                          <a:ea typeface="+mn-ea"/>
                          <a:cs typeface="+mn-cs"/>
                        </a:rPr>
                        <a:t>Vgs</a:t>
                      </a:r>
                      <a:r>
                        <a:rPr lang="en-US" sz="2200" kern="1200" dirty="0">
                          <a:solidFill>
                            <a:schemeClr val="tx1"/>
                          </a:solidFill>
                          <a:effectLst/>
                          <a:latin typeface="+mn-lt"/>
                          <a:ea typeface="+mn-ea"/>
                          <a:cs typeface="+mn-cs"/>
                        </a:rPr>
                        <a:t>) Switching Test</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0723083"/>
                  </a:ext>
                </a:extLst>
              </a:tr>
              <a:tr h="506739">
                <a:tc>
                  <a:txBody>
                    <a:bodyPr/>
                    <a:lstStyle/>
                    <a:p>
                      <a:r>
                        <a:rPr lang="en-US" sz="2200" kern="1200" dirty="0">
                          <a:solidFill>
                            <a:schemeClr val="tx1"/>
                          </a:solidFill>
                          <a:effectLst/>
                          <a:latin typeface="+mn-lt"/>
                          <a:ea typeface="+mn-ea"/>
                          <a:cs typeface="+mn-cs"/>
                        </a:rPr>
                        <a:t>Test 2: Drain-Source Voltage (</a:t>
                      </a:r>
                      <a:r>
                        <a:rPr lang="en-US" sz="2200" kern="1200" dirty="0" err="1">
                          <a:solidFill>
                            <a:schemeClr val="tx1"/>
                          </a:solidFill>
                          <a:effectLst/>
                          <a:latin typeface="+mn-lt"/>
                          <a:ea typeface="+mn-ea"/>
                          <a:cs typeface="+mn-cs"/>
                        </a:rPr>
                        <a:t>Vds</a:t>
                      </a:r>
                      <a:r>
                        <a:rPr lang="en-US" sz="2200" kern="1200" dirty="0">
                          <a:solidFill>
                            <a:schemeClr val="tx1"/>
                          </a:solidFill>
                          <a:effectLst/>
                          <a:latin typeface="+mn-lt"/>
                          <a:ea typeface="+mn-ea"/>
                          <a:cs typeface="+mn-cs"/>
                        </a:rPr>
                        <a:t>) Switching Test</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6001351"/>
                  </a:ext>
                </a:extLst>
              </a:tr>
              <a:tr h="506739">
                <a:tc>
                  <a:txBody>
                    <a:bodyPr/>
                    <a:lstStyle/>
                    <a:p>
                      <a:r>
                        <a:rPr lang="en-US" sz="2200" kern="1200" dirty="0">
                          <a:solidFill>
                            <a:schemeClr val="tx1"/>
                          </a:solidFill>
                          <a:effectLst/>
                          <a:latin typeface="+mn-lt"/>
                          <a:ea typeface="+mn-ea"/>
                          <a:cs typeface="+mn-cs"/>
                        </a:rPr>
                        <a:t>Test 3: Phase Node (PHASE) Behavior Test</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996666"/>
                  </a:ext>
                </a:extLst>
              </a:tr>
              <a:tr h="506739">
                <a:tc>
                  <a:txBody>
                    <a:bodyPr/>
                    <a:lstStyle/>
                    <a:p>
                      <a:r>
                        <a:rPr lang="en-US" sz="2200" kern="1200" dirty="0">
                          <a:solidFill>
                            <a:schemeClr val="tx1"/>
                          </a:solidFill>
                          <a:effectLst/>
                          <a:latin typeface="+mn-lt"/>
                          <a:ea typeface="+mn-ea"/>
                          <a:cs typeface="+mn-cs"/>
                        </a:rPr>
                        <a:t>Test 4: Dead Time Observation</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331318"/>
                  </a:ext>
                </a:extLst>
              </a:tr>
              <a:tr h="506739">
                <a:tc>
                  <a:txBody>
                    <a:bodyPr/>
                    <a:lstStyle/>
                    <a:p>
                      <a:r>
                        <a:rPr lang="en-US" sz="2200" kern="1200" dirty="0">
                          <a:solidFill>
                            <a:schemeClr val="tx1"/>
                          </a:solidFill>
                          <a:effectLst/>
                          <a:latin typeface="+mn-lt"/>
                          <a:ea typeface="+mn-ea"/>
                          <a:cs typeface="+mn-cs"/>
                        </a:rPr>
                        <a:t>Test 5: Gate Drive Timing Stability</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073747"/>
                  </a:ext>
                </a:extLst>
              </a:tr>
              <a:tr h="506739">
                <a:tc>
                  <a:txBody>
                    <a:bodyPr/>
                    <a:lstStyle/>
                    <a:p>
                      <a:r>
                        <a:rPr lang="en-US" sz="2200" dirty="0"/>
                        <a: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935278"/>
                  </a:ext>
                </a:extLst>
              </a:tr>
            </a:tbl>
          </a:graphicData>
        </a:graphic>
      </p:graphicFrame>
    </p:spTree>
    <p:extLst>
      <p:ext uri="{BB962C8B-B14F-4D97-AF65-F5344CB8AC3E}">
        <p14:creationId xmlns:p14="http://schemas.microsoft.com/office/powerpoint/2010/main" val="4151279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1FDD8-C182-AA65-888B-B6A462775019}"/>
            </a:ext>
          </a:extLst>
        </p:cNvPr>
        <p:cNvGrpSpPr/>
        <p:nvPr/>
      </p:nvGrpSpPr>
      <p:grpSpPr>
        <a:xfrm>
          <a:off x="0" y="0"/>
          <a:ext cx="0" cy="0"/>
          <a:chOff x="0" y="0"/>
          <a:chExt cx="0" cy="0"/>
        </a:xfrm>
      </p:grpSpPr>
      <p:pic>
        <p:nvPicPr>
          <p:cNvPr id="7" name="Picture 6" descr="A black and white electronic device&#10;&#10;AI-generated content may be incorrect.">
            <a:extLst>
              <a:ext uri="{FF2B5EF4-FFF2-40B4-BE49-F238E27FC236}">
                <a16:creationId xmlns:a16="http://schemas.microsoft.com/office/drawing/2014/main" id="{A3D4F06B-DC15-21E4-C78A-5A6CBAE8DA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2445" y="3524543"/>
            <a:ext cx="1168082" cy="1594429"/>
          </a:xfrm>
          <a:prstGeom prst="rect">
            <a:avLst/>
          </a:prstGeom>
          <a:noFill/>
          <a:ln>
            <a:noFill/>
          </a:ln>
        </p:spPr>
      </p:pic>
      <p:sp>
        <p:nvSpPr>
          <p:cNvPr id="10" name="Title 1">
            <a:extLst>
              <a:ext uri="{FF2B5EF4-FFF2-40B4-BE49-F238E27FC236}">
                <a16:creationId xmlns:a16="http://schemas.microsoft.com/office/drawing/2014/main" id="{E5F4B492-6129-5591-5AB8-46371FC96C1B}"/>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Conclusion:</a:t>
            </a:r>
          </a:p>
        </p:txBody>
      </p:sp>
      <p:sp>
        <p:nvSpPr>
          <p:cNvPr id="11" name="Title 1">
            <a:extLst>
              <a:ext uri="{FF2B5EF4-FFF2-40B4-BE49-F238E27FC236}">
                <a16:creationId xmlns:a16="http://schemas.microsoft.com/office/drawing/2014/main" id="{D612DC93-8825-98D9-2250-E4E1033C90C6}"/>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Flexible gate driver setup successfully validated</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Eval-1ED3321MC12N supports IGBT and </a:t>
            </a:r>
            <a:r>
              <a:rPr lang="en-US" sz="3000" dirty="0" err="1">
                <a:latin typeface="+mn-lt"/>
              </a:rPr>
              <a:t>SiC</a:t>
            </a:r>
            <a:r>
              <a:rPr lang="en-US" sz="3000" dirty="0">
                <a:latin typeface="+mn-lt"/>
              </a:rPr>
              <a:t> reliably</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Future improvements and extensions already defined</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Future Alternative Concept will be to build the current circuit multiple times.</a:t>
            </a:r>
          </a:p>
        </p:txBody>
      </p:sp>
      <p:pic>
        <p:nvPicPr>
          <p:cNvPr id="4" name="Picture 3" descr="A close-up of a circuit board&#10;&#10;Description automatically generated">
            <a:extLst>
              <a:ext uri="{FF2B5EF4-FFF2-40B4-BE49-F238E27FC236}">
                <a16:creationId xmlns:a16="http://schemas.microsoft.com/office/drawing/2014/main" id="{B8A32C99-8860-9665-7FD4-B2391E26ECAB}"/>
              </a:ext>
            </a:extLst>
          </p:cNvPr>
          <p:cNvPicPr>
            <a:picLocks noChangeAspect="1"/>
          </p:cNvPicPr>
          <p:nvPr/>
        </p:nvPicPr>
        <p:blipFill>
          <a:blip r:embed="rId4"/>
          <a:stretch>
            <a:fillRect/>
          </a:stretch>
        </p:blipFill>
        <p:spPr>
          <a:xfrm>
            <a:off x="1436502" y="4321757"/>
            <a:ext cx="3374269" cy="2288749"/>
          </a:xfrm>
          <a:prstGeom prst="rect">
            <a:avLst/>
          </a:prstGeom>
        </p:spPr>
      </p:pic>
      <p:pic>
        <p:nvPicPr>
          <p:cNvPr id="5" name="Picture 4" descr="A close-up of a microchip&#10;&#10;AI-generated content may be incorrect.">
            <a:extLst>
              <a:ext uri="{FF2B5EF4-FFF2-40B4-BE49-F238E27FC236}">
                <a16:creationId xmlns:a16="http://schemas.microsoft.com/office/drawing/2014/main" id="{A8FC170F-CBD8-1188-F685-546140070E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46474" y="4321757"/>
            <a:ext cx="1168082" cy="1644569"/>
          </a:xfrm>
          <a:prstGeom prst="rect">
            <a:avLst/>
          </a:prstGeom>
          <a:noFill/>
          <a:ln>
            <a:noFill/>
          </a:ln>
        </p:spPr>
      </p:pic>
      <p:pic>
        <p:nvPicPr>
          <p:cNvPr id="6" name="Picture 5" descr="A black and silver electronic device&#10;&#10;AI-generated content may be incorrect.">
            <a:extLst>
              <a:ext uri="{FF2B5EF4-FFF2-40B4-BE49-F238E27FC236}">
                <a16:creationId xmlns:a16="http://schemas.microsoft.com/office/drawing/2014/main" id="{621FA1D8-058C-4B0E-0DA0-411B5DF12980}"/>
              </a:ext>
            </a:extLst>
          </p:cNvPr>
          <p:cNvPicPr>
            <a:picLocks noChangeAspect="1"/>
          </p:cNvPicPr>
          <p:nvPr/>
        </p:nvPicPr>
        <p:blipFill>
          <a:blip r:embed="rId6" cstate="print">
            <a:extLst>
              <a:ext uri="{28A0092B-C50C-407E-A947-70E740481C1C}">
                <a14:useLocalDpi xmlns:a14="http://schemas.microsoft.com/office/drawing/2010/main" val="0"/>
              </a:ext>
            </a:extLst>
          </a:blip>
          <a:srcRect t="5979" r="7577"/>
          <a:stretch/>
        </p:blipFill>
        <p:spPr bwMode="auto">
          <a:xfrm>
            <a:off x="9721701" y="5177859"/>
            <a:ext cx="644867" cy="1644569"/>
          </a:xfrm>
          <a:prstGeom prst="rect">
            <a:avLst/>
          </a:prstGeom>
          <a:noFill/>
          <a:ln>
            <a:noFill/>
          </a:ln>
        </p:spPr>
      </p:pic>
      <p:cxnSp>
        <p:nvCxnSpPr>
          <p:cNvPr id="9" name="Straight Arrow Connector 8">
            <a:extLst>
              <a:ext uri="{FF2B5EF4-FFF2-40B4-BE49-F238E27FC236}">
                <a16:creationId xmlns:a16="http://schemas.microsoft.com/office/drawing/2014/main" id="{5BB99E24-F5DA-1F48-C00F-87F4DDA7C8B6}"/>
              </a:ext>
              <a:ext uri="{C183D7F6-B498-43B3-948B-1728B52AA6E4}">
                <adec:decorative xmlns:adec="http://schemas.microsoft.com/office/drawing/2017/decorative" val="0"/>
              </a:ext>
            </a:extLst>
          </p:cNvPr>
          <p:cNvCxnSpPr>
            <a:cxnSpLocks/>
          </p:cNvCxnSpPr>
          <p:nvPr/>
        </p:nvCxnSpPr>
        <p:spPr>
          <a:xfrm flipV="1">
            <a:off x="4542334" y="4291542"/>
            <a:ext cx="1992751" cy="6195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920041-4417-AE88-7752-0D8CD72BBE29}"/>
              </a:ext>
            </a:extLst>
          </p:cNvPr>
          <p:cNvCxnSpPr>
            <a:cxnSpLocks/>
          </p:cNvCxnSpPr>
          <p:nvPr/>
        </p:nvCxnSpPr>
        <p:spPr>
          <a:xfrm>
            <a:off x="4596845" y="5077065"/>
            <a:ext cx="3424890" cy="2544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78EA1B6-2182-FE3F-73F4-1ACD59105B56}"/>
              </a:ext>
            </a:extLst>
          </p:cNvPr>
          <p:cNvCxnSpPr>
            <a:cxnSpLocks/>
          </p:cNvCxnSpPr>
          <p:nvPr/>
        </p:nvCxnSpPr>
        <p:spPr>
          <a:xfrm>
            <a:off x="4578241" y="5239819"/>
            <a:ext cx="5046854" cy="1102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3DB058-734B-981E-9EC8-353C8D78F21B}"/>
              </a:ext>
            </a:extLst>
          </p:cNvPr>
          <p:cNvSpPr txBox="1"/>
          <p:nvPr/>
        </p:nvSpPr>
        <p:spPr>
          <a:xfrm>
            <a:off x="5189459" y="4242434"/>
            <a:ext cx="698500" cy="400110"/>
          </a:xfrm>
          <a:prstGeom prst="rect">
            <a:avLst/>
          </a:prstGeom>
          <a:noFill/>
        </p:spPr>
        <p:txBody>
          <a:bodyPr wrap="square" rtlCol="0">
            <a:spAutoFit/>
          </a:bodyPr>
          <a:lstStyle/>
          <a:p>
            <a:r>
              <a:rPr lang="en-US" sz="2000" dirty="0"/>
              <a:t>IGBT</a:t>
            </a:r>
          </a:p>
        </p:txBody>
      </p:sp>
      <p:sp>
        <p:nvSpPr>
          <p:cNvPr id="26" name="TextBox 25">
            <a:extLst>
              <a:ext uri="{FF2B5EF4-FFF2-40B4-BE49-F238E27FC236}">
                <a16:creationId xmlns:a16="http://schemas.microsoft.com/office/drawing/2014/main" id="{42F33E70-A8CB-B6EE-E9C3-9EC41560238E}"/>
              </a:ext>
            </a:extLst>
          </p:cNvPr>
          <p:cNvSpPr txBox="1"/>
          <p:nvPr/>
        </p:nvSpPr>
        <p:spPr>
          <a:xfrm>
            <a:off x="5186527" y="4832387"/>
            <a:ext cx="1121318" cy="400110"/>
          </a:xfrm>
          <a:prstGeom prst="rect">
            <a:avLst/>
          </a:prstGeom>
          <a:noFill/>
        </p:spPr>
        <p:txBody>
          <a:bodyPr wrap="square" rtlCol="0">
            <a:spAutoFit/>
          </a:bodyPr>
          <a:lstStyle/>
          <a:p>
            <a:r>
              <a:rPr lang="en-US" sz="2000" dirty="0" err="1"/>
              <a:t>CoolSiC</a:t>
            </a:r>
            <a:endParaRPr lang="en-US" sz="2000" dirty="0"/>
          </a:p>
        </p:txBody>
      </p:sp>
      <p:sp>
        <p:nvSpPr>
          <p:cNvPr id="27" name="TextBox 26">
            <a:extLst>
              <a:ext uri="{FF2B5EF4-FFF2-40B4-BE49-F238E27FC236}">
                <a16:creationId xmlns:a16="http://schemas.microsoft.com/office/drawing/2014/main" id="{C5C54EC9-E1D9-DF33-8D4A-0C88F2F61B73}"/>
              </a:ext>
            </a:extLst>
          </p:cNvPr>
          <p:cNvSpPr txBox="1"/>
          <p:nvPr/>
        </p:nvSpPr>
        <p:spPr>
          <a:xfrm>
            <a:off x="5560200" y="5516077"/>
            <a:ext cx="924075" cy="400110"/>
          </a:xfrm>
          <a:prstGeom prst="rect">
            <a:avLst/>
          </a:prstGeom>
          <a:noFill/>
        </p:spPr>
        <p:txBody>
          <a:bodyPr wrap="square" rtlCol="0">
            <a:spAutoFit/>
          </a:bodyPr>
          <a:lstStyle/>
          <a:p>
            <a:r>
              <a:rPr lang="en-US" sz="2000" dirty="0" err="1"/>
              <a:t>USiC</a:t>
            </a:r>
            <a:endParaRPr lang="en-US" sz="2000" dirty="0"/>
          </a:p>
        </p:txBody>
      </p:sp>
      <p:sp>
        <p:nvSpPr>
          <p:cNvPr id="8" name="Slide Number Placeholder 9">
            <a:extLst>
              <a:ext uri="{FF2B5EF4-FFF2-40B4-BE49-F238E27FC236}">
                <a16:creationId xmlns:a16="http://schemas.microsoft.com/office/drawing/2014/main" id="{18EBD725-FAAB-8CC8-50AC-6EF770883E78}"/>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34</a:t>
            </a:fld>
            <a:endParaRPr lang="en-US" dirty="0"/>
          </a:p>
        </p:txBody>
      </p:sp>
      <p:sp>
        <p:nvSpPr>
          <p:cNvPr id="12" name="Footer Placeholder 11">
            <a:extLst>
              <a:ext uri="{FF2B5EF4-FFF2-40B4-BE49-F238E27FC236}">
                <a16:creationId xmlns:a16="http://schemas.microsoft.com/office/drawing/2014/main" id="{7C604C7D-B41D-4B69-70C5-D722C29D7CA2}"/>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138447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8800" y="4365324"/>
            <a:ext cx="9144000" cy="218392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500" b="1" dirty="0">
              <a:solidFill>
                <a:srgbClr val="002060"/>
              </a:solidFill>
            </a:endParaRPr>
          </a:p>
        </p:txBody>
      </p:sp>
      <p:sp>
        <p:nvSpPr>
          <p:cNvPr id="10" name="Slide Number Placeholder 9"/>
          <p:cNvSpPr>
            <a:spLocks noGrp="1"/>
          </p:cNvSpPr>
          <p:nvPr>
            <p:ph type="sldNum" sz="quarter" idx="12"/>
          </p:nvPr>
        </p:nvSpPr>
        <p:spPr/>
        <p:txBody>
          <a:bodyPr/>
          <a:lstStyle/>
          <a:p>
            <a:fld id="{4953C76E-437D-7343-8318-1B0279F7CDA9}" type="slidenum">
              <a:rPr lang="en-US" smtClean="0"/>
              <a:t>35</a:t>
            </a:fld>
            <a:endParaRPr lang="en-US"/>
          </a:p>
        </p:txBody>
      </p:sp>
      <p:sp>
        <p:nvSpPr>
          <p:cNvPr id="12" name="Footer Placeholder 11"/>
          <p:cNvSpPr>
            <a:spLocks noGrp="1"/>
          </p:cNvSpPr>
          <p:nvPr>
            <p:ph type="ftr" sz="quarter" idx="11"/>
          </p:nvPr>
        </p:nvSpPr>
        <p:spPr/>
        <p:txBody>
          <a:bodyPr/>
          <a:lstStyle/>
          <a:p>
            <a:r>
              <a:rPr lang="en-US"/>
              <a:t>Technion – PEARL – GENERIC GATE DRIVER</a:t>
            </a:r>
            <a:endParaRPr lang="en-US" dirty="0"/>
          </a:p>
        </p:txBody>
      </p:sp>
      <p:pic>
        <p:nvPicPr>
          <p:cNvPr id="5" name="Picture 4">
            <a:extLst>
              <a:ext uri="{FF2B5EF4-FFF2-40B4-BE49-F238E27FC236}">
                <a16:creationId xmlns:a16="http://schemas.microsoft.com/office/drawing/2014/main" id="{0244A46E-1C6B-1ED2-5077-C269F1D677BA}"/>
              </a:ext>
            </a:extLst>
          </p:cNvPr>
          <p:cNvPicPr>
            <a:picLocks noChangeAspect="1"/>
          </p:cNvPicPr>
          <p:nvPr/>
        </p:nvPicPr>
        <p:blipFill>
          <a:blip r:embed="rId3"/>
          <a:stretch>
            <a:fillRect/>
          </a:stretch>
        </p:blipFill>
        <p:spPr>
          <a:xfrm>
            <a:off x="86555" y="217861"/>
            <a:ext cx="2584490" cy="1237386"/>
          </a:xfrm>
          <a:prstGeom prst="rect">
            <a:avLst/>
          </a:prstGeom>
        </p:spPr>
      </p:pic>
      <p:grpSp>
        <p:nvGrpSpPr>
          <p:cNvPr id="9" name="Group 8">
            <a:extLst>
              <a:ext uri="{FF2B5EF4-FFF2-40B4-BE49-F238E27FC236}">
                <a16:creationId xmlns:a16="http://schemas.microsoft.com/office/drawing/2014/main" id="{4F2F307E-801A-C075-4C6A-B88F6600C744}"/>
              </a:ext>
            </a:extLst>
          </p:cNvPr>
          <p:cNvGrpSpPr/>
          <p:nvPr/>
        </p:nvGrpSpPr>
        <p:grpSpPr>
          <a:xfrm>
            <a:off x="9013089" y="66593"/>
            <a:ext cx="3146252" cy="1274340"/>
            <a:chOff x="12192000" y="213205"/>
            <a:chExt cx="3146252" cy="1274340"/>
          </a:xfrm>
        </p:grpSpPr>
        <p:sp>
          <p:nvSpPr>
            <p:cNvPr id="8" name="Rectangle 7">
              <a:extLst>
                <a:ext uri="{FF2B5EF4-FFF2-40B4-BE49-F238E27FC236}">
                  <a16:creationId xmlns:a16="http://schemas.microsoft.com/office/drawing/2014/main" id="{F8948B71-35CE-F6A0-3C49-553DD0AB6F04}"/>
                </a:ext>
              </a:extLst>
            </p:cNvPr>
            <p:cNvSpPr/>
            <p:nvPr/>
          </p:nvSpPr>
          <p:spPr>
            <a:xfrm>
              <a:off x="12268201" y="326718"/>
              <a:ext cx="2873548" cy="112852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D7247E6E-6A8B-6E2D-7EF5-BC87F01FC7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2000" y="213205"/>
              <a:ext cx="3146252" cy="1274340"/>
            </a:xfrm>
            <a:prstGeom prst="rect">
              <a:avLst/>
            </a:prstGeom>
          </p:spPr>
        </p:pic>
      </p:grpSp>
      <p:sp>
        <p:nvSpPr>
          <p:cNvPr id="15" name="Rectangle 14">
            <a:extLst>
              <a:ext uri="{FF2B5EF4-FFF2-40B4-BE49-F238E27FC236}">
                <a16:creationId xmlns:a16="http://schemas.microsoft.com/office/drawing/2014/main" id="{F125BFE6-367A-0E1E-1DE4-C4C87EBB60CC}"/>
              </a:ext>
            </a:extLst>
          </p:cNvPr>
          <p:cNvSpPr/>
          <p:nvPr/>
        </p:nvSpPr>
        <p:spPr>
          <a:xfrm>
            <a:off x="2671045" y="2667427"/>
            <a:ext cx="6698180" cy="1631216"/>
          </a:xfrm>
          <a:prstGeom prst="rect">
            <a:avLst/>
          </a:prstGeom>
          <a:noFill/>
        </p:spPr>
        <p:txBody>
          <a:bodyPr wrap="none" lIns="91440" tIns="45720" rIns="91440" bIns="45720">
            <a:spAutoFit/>
          </a:bodyPr>
          <a:lstStyle/>
          <a:p>
            <a:pPr algn="ctr"/>
            <a:r>
              <a:rPr lang="en-US" sz="10000" i="1" cap="none" spc="50" dirty="0">
                <a:ln w="9525" cmpd="sng">
                  <a:solidFill>
                    <a:schemeClr val="accent1"/>
                  </a:solidFill>
                  <a:prstDash val="solid"/>
                </a:ln>
                <a:solidFill>
                  <a:srgbClr val="00B0F0"/>
                </a:solidFill>
                <a:effectLst>
                  <a:glow rad="38100">
                    <a:schemeClr val="accent1">
                      <a:alpha val="40000"/>
                    </a:schemeClr>
                  </a:glow>
                </a:effectLst>
                <a:latin typeface="Constantia" panose="02030602050306030303" pitchFamily="18" charset="0"/>
                <a:ea typeface="HGMaruGothicMPRO" panose="020B0400000000000000" pitchFamily="34" charset="-128"/>
              </a:rPr>
              <a:t>Thank you! </a:t>
            </a:r>
            <a:endParaRPr lang="en-US" sz="7000" i="1" cap="none" spc="50" dirty="0">
              <a:ln w="9525" cmpd="sng">
                <a:solidFill>
                  <a:schemeClr val="accent1"/>
                </a:solidFill>
                <a:prstDash val="solid"/>
              </a:ln>
              <a:solidFill>
                <a:srgbClr val="00B0F0"/>
              </a:solidFill>
              <a:effectLst>
                <a:glow rad="38100">
                  <a:schemeClr val="accent1">
                    <a:alpha val="40000"/>
                  </a:schemeClr>
                </a:glow>
              </a:effectLst>
              <a:latin typeface="Constantia" panose="02030602050306030303" pitchFamily="18" charset="0"/>
              <a:ea typeface="HGMaruGothicMPRO" panose="020B0400000000000000" pitchFamily="34" charset="-128"/>
            </a:endParaRPr>
          </a:p>
        </p:txBody>
      </p:sp>
      <p:sp>
        <p:nvSpPr>
          <p:cNvPr id="16" name="Rectangle 15">
            <a:extLst>
              <a:ext uri="{FF2B5EF4-FFF2-40B4-BE49-F238E27FC236}">
                <a16:creationId xmlns:a16="http://schemas.microsoft.com/office/drawing/2014/main" id="{6B1A8FD1-E3C5-6779-16C0-05DB13AF9BB1}"/>
              </a:ext>
            </a:extLst>
          </p:cNvPr>
          <p:cNvSpPr/>
          <p:nvPr/>
        </p:nvSpPr>
        <p:spPr>
          <a:xfrm>
            <a:off x="1378800" y="1430041"/>
            <a:ext cx="9522993" cy="1323439"/>
          </a:xfrm>
          <a:prstGeom prst="rect">
            <a:avLst/>
          </a:prstGeom>
          <a:noFill/>
        </p:spPr>
        <p:txBody>
          <a:bodyPr wrap="none" lIns="91440" tIns="45720" rIns="91440" bIns="45720">
            <a:spAutoFit/>
          </a:bodyPr>
          <a:lstStyle/>
          <a:p>
            <a:pPr algn="ctr"/>
            <a:r>
              <a:rPr lang="en-US" sz="8000" b="1" cap="none" spc="50" dirty="0">
                <a:ln w="9525" cmpd="sng">
                  <a:solidFill>
                    <a:schemeClr val="accent1"/>
                  </a:solidFill>
                  <a:prstDash val="solid"/>
                </a:ln>
                <a:solidFill>
                  <a:schemeClr val="accent1">
                    <a:lumMod val="75000"/>
                  </a:schemeClr>
                </a:solidFill>
                <a:effectLst>
                  <a:glow rad="38100">
                    <a:schemeClr val="accent1">
                      <a:alpha val="40000"/>
                    </a:schemeClr>
                  </a:glow>
                </a:effectLst>
                <a:latin typeface="Bell MT" panose="02020503060305020303" pitchFamily="18" charset="0"/>
              </a:rPr>
              <a:t>Generic Gate Driver</a:t>
            </a:r>
          </a:p>
        </p:txBody>
      </p:sp>
      <p:sp>
        <p:nvSpPr>
          <p:cNvPr id="3" name="TextBox 2">
            <a:extLst>
              <a:ext uri="{FF2B5EF4-FFF2-40B4-BE49-F238E27FC236}">
                <a16:creationId xmlns:a16="http://schemas.microsoft.com/office/drawing/2014/main" id="{4E627D49-FDF8-DA44-0FC7-F4FE85D3669C}"/>
              </a:ext>
            </a:extLst>
          </p:cNvPr>
          <p:cNvSpPr txBox="1"/>
          <p:nvPr/>
        </p:nvSpPr>
        <p:spPr>
          <a:xfrm>
            <a:off x="3560241" y="4535237"/>
            <a:ext cx="5160110" cy="1169551"/>
          </a:xfrm>
          <a:prstGeom prst="rect">
            <a:avLst/>
          </a:prstGeom>
          <a:noFill/>
        </p:spPr>
        <p:txBody>
          <a:bodyPr wrap="square">
            <a:spAutoFit/>
          </a:bodyPr>
          <a:lstStyle/>
          <a:p>
            <a:r>
              <a:rPr lang="en-US" sz="7000" b="1" i="1" cap="none" spc="50" dirty="0">
                <a:ln w="9525" cmpd="sng">
                  <a:solidFill>
                    <a:schemeClr val="accent1"/>
                  </a:solidFill>
                  <a:prstDash val="solid"/>
                </a:ln>
                <a:solidFill>
                  <a:srgbClr val="00CC00"/>
                </a:solidFill>
                <a:effectLst>
                  <a:glow rad="38100">
                    <a:schemeClr val="accent1">
                      <a:alpha val="40000"/>
                    </a:schemeClr>
                  </a:glow>
                </a:effectLst>
                <a:latin typeface="Constantia" panose="02030602050306030303" pitchFamily="18" charset="0"/>
                <a:ea typeface="HGMaruGothicMPRO" panose="020B0400000000000000" pitchFamily="34" charset="-128"/>
              </a:rPr>
              <a:t>Let's Demo</a:t>
            </a:r>
            <a:endParaRPr lang="en-US" sz="7000" b="1" dirty="0">
              <a:solidFill>
                <a:srgbClr val="00CC00"/>
              </a:solidFill>
            </a:endParaRPr>
          </a:p>
        </p:txBody>
      </p:sp>
    </p:spTree>
    <p:extLst>
      <p:ext uri="{BB962C8B-B14F-4D97-AF65-F5344CB8AC3E}">
        <p14:creationId xmlns:p14="http://schemas.microsoft.com/office/powerpoint/2010/main" val="373168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F08A3-79D9-5FAA-BFD8-FFC1DD7D751A}"/>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99488CB1-B676-2A69-AB7B-EF1BBC5BD342}"/>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36</a:t>
            </a:fld>
            <a:endParaRPr lang="en-US"/>
          </a:p>
        </p:txBody>
      </p:sp>
      <p:sp>
        <p:nvSpPr>
          <p:cNvPr id="3" name="Footer Placeholder 11">
            <a:extLst>
              <a:ext uri="{FF2B5EF4-FFF2-40B4-BE49-F238E27FC236}">
                <a16:creationId xmlns:a16="http://schemas.microsoft.com/office/drawing/2014/main" id="{280C6080-2123-77B1-29F9-12FF2F8C9C90}"/>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9580814A-E206-09E4-36DC-DFC931433D57}"/>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Possible Questions:</a:t>
            </a:r>
          </a:p>
        </p:txBody>
      </p:sp>
      <p:sp>
        <p:nvSpPr>
          <p:cNvPr id="11" name="Title 1">
            <a:extLst>
              <a:ext uri="{FF2B5EF4-FFF2-40B4-BE49-F238E27FC236}">
                <a16:creationId xmlns:a16="http://schemas.microsoft.com/office/drawing/2014/main" id="{5997AFF7-A342-8FBC-5F93-DC93B67A73FC}"/>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err="1">
                <a:highlight>
                  <a:srgbClr val="FFFF00"/>
                </a:highlight>
                <a:latin typeface="+mn-lt"/>
              </a:rPr>
              <a:t>SiC</a:t>
            </a:r>
            <a:r>
              <a:rPr lang="en-US" sz="3000" dirty="0">
                <a:highlight>
                  <a:srgbClr val="FFFF00"/>
                </a:highlight>
                <a:latin typeface="+mn-lt"/>
              </a:rPr>
              <a:t> vs Si</a:t>
            </a:r>
          </a:p>
          <a:p>
            <a:pPr marL="457200" indent="-457200" algn="l">
              <a:buFont typeface="Arial" panose="020B0604020202020204" pitchFamily="34" charset="0"/>
              <a:buChar char="•"/>
            </a:pPr>
            <a:r>
              <a:rPr lang="en-US" sz="3000" dirty="0">
                <a:highlight>
                  <a:srgbClr val="FFFF00"/>
                </a:highlight>
                <a:latin typeface="+mn-lt"/>
              </a:rPr>
              <a:t>Why the overshoot occurs?</a:t>
            </a:r>
          </a:p>
          <a:p>
            <a:pPr marL="457200" indent="-457200" algn="l">
              <a:buFont typeface="Arial" panose="020B0604020202020204" pitchFamily="34" charset="0"/>
              <a:buChar char="•"/>
            </a:pPr>
            <a:r>
              <a:rPr lang="en-US" sz="3000" dirty="0">
                <a:highlight>
                  <a:srgbClr val="FFFF00"/>
                </a:highlight>
                <a:latin typeface="+mn-lt"/>
              </a:rPr>
              <a:t>What are the difficulties with changing different type of transistors?</a:t>
            </a:r>
          </a:p>
          <a:p>
            <a:pPr marL="457200" indent="-457200" algn="l">
              <a:buFont typeface="Arial" panose="020B0604020202020204" pitchFamily="34" charset="0"/>
              <a:buChar char="•"/>
            </a:pPr>
            <a:r>
              <a:rPr lang="en-US" sz="3000" dirty="0">
                <a:highlight>
                  <a:srgbClr val="FFFF00"/>
                </a:highlight>
                <a:latin typeface="+mn-lt"/>
              </a:rPr>
              <a:t>Explain how the clamping and desaturation  protections.</a:t>
            </a:r>
          </a:p>
          <a:p>
            <a:pPr marL="457200" indent="-457200" algn="l">
              <a:buFont typeface="Arial" panose="020B0604020202020204" pitchFamily="34" charset="0"/>
              <a:buChar char="•"/>
            </a:pPr>
            <a:r>
              <a:rPr lang="en-US" sz="3000" dirty="0">
                <a:highlight>
                  <a:srgbClr val="FFFF00"/>
                </a:highlight>
                <a:latin typeface="+mn-lt"/>
              </a:rPr>
              <a:t>Why +15 to -7.5 and not 0</a:t>
            </a:r>
          </a:p>
          <a:p>
            <a:pPr marL="457200" indent="-457200" algn="l">
              <a:buFont typeface="Arial" panose="020B0604020202020204" pitchFamily="34" charset="0"/>
              <a:buChar char="•"/>
            </a:pPr>
            <a:endParaRPr lang="en-US" sz="3000" dirty="0">
              <a:highlight>
                <a:srgbClr val="FFFF00"/>
              </a:highlight>
              <a:latin typeface="+mn-lt"/>
            </a:endParaRPr>
          </a:p>
        </p:txBody>
      </p:sp>
    </p:spTree>
    <p:extLst>
      <p:ext uri="{BB962C8B-B14F-4D97-AF65-F5344CB8AC3E}">
        <p14:creationId xmlns:p14="http://schemas.microsoft.com/office/powerpoint/2010/main" val="1588824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FAEF0-9768-BE5E-42E5-8FBACC0DB218}"/>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993237A0-3165-4AE8-75C7-2B1642A89A46}"/>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37</a:t>
            </a:fld>
            <a:endParaRPr lang="en-US"/>
          </a:p>
        </p:txBody>
      </p:sp>
      <p:sp>
        <p:nvSpPr>
          <p:cNvPr id="3" name="Footer Placeholder 11">
            <a:extLst>
              <a:ext uri="{FF2B5EF4-FFF2-40B4-BE49-F238E27FC236}">
                <a16:creationId xmlns:a16="http://schemas.microsoft.com/office/drawing/2014/main" id="{645E5018-1C96-1624-96F4-3282ADB13B56}"/>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
        <p:nvSpPr>
          <p:cNvPr id="10" name="Title 1">
            <a:extLst>
              <a:ext uri="{FF2B5EF4-FFF2-40B4-BE49-F238E27FC236}">
                <a16:creationId xmlns:a16="http://schemas.microsoft.com/office/drawing/2014/main" id="{ED85A5D7-41F0-5D95-3248-27DC9E2C5138}"/>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Questions – </a:t>
            </a:r>
            <a:r>
              <a:rPr lang="en-US" sz="4000" b="1" dirty="0" err="1">
                <a:solidFill>
                  <a:srgbClr val="002060"/>
                </a:solidFill>
              </a:rPr>
              <a:t>SiC</a:t>
            </a:r>
            <a:r>
              <a:rPr lang="en-US" sz="4000" b="1" dirty="0">
                <a:solidFill>
                  <a:srgbClr val="002060"/>
                </a:solidFill>
              </a:rPr>
              <a:t> vs Si and IGBT ?:</a:t>
            </a:r>
          </a:p>
        </p:txBody>
      </p:sp>
      <p:sp>
        <p:nvSpPr>
          <p:cNvPr id="11" name="Title 1">
            <a:extLst>
              <a:ext uri="{FF2B5EF4-FFF2-40B4-BE49-F238E27FC236}">
                <a16:creationId xmlns:a16="http://schemas.microsoft.com/office/drawing/2014/main" id="{EB010B1E-2928-5AE9-6A95-74CE961AC000}"/>
              </a:ext>
            </a:extLst>
          </p:cNvPr>
          <p:cNvSpPr txBox="1">
            <a:spLocks/>
          </p:cNvSpPr>
          <p:nvPr/>
        </p:nvSpPr>
        <p:spPr>
          <a:xfrm>
            <a:off x="541572" y="1038498"/>
            <a:ext cx="11044516" cy="46608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algn="l" rtl="0">
              <a:lnSpc>
                <a:spcPct val="115000"/>
              </a:lnSpc>
              <a:spcAft>
                <a:spcPts val="800"/>
              </a:spcAft>
              <a:buNone/>
            </a:pPr>
            <a:r>
              <a:rPr lang="en-US" sz="2500" kern="100" dirty="0" err="1">
                <a:effectLst/>
                <a:latin typeface="Tahoma" panose="020B0604030504040204" pitchFamily="34" charset="0"/>
                <a:ea typeface="Times New Roman" panose="02020603050405020304" pitchFamily="18" charset="0"/>
                <a:cs typeface="Tahoma" panose="020B0604030504040204" pitchFamily="34" charset="0"/>
              </a:rPr>
              <a:t>SiC</a:t>
            </a:r>
            <a:r>
              <a:rPr lang="en-US" sz="2500" kern="100" dirty="0">
                <a:effectLst/>
                <a:latin typeface="Tahoma" panose="020B0604030504040204" pitchFamily="34" charset="0"/>
                <a:ea typeface="Times New Roman" panose="02020603050405020304" pitchFamily="18" charset="0"/>
                <a:cs typeface="Tahoma" panose="020B0604030504040204" pitchFamily="34" charset="0"/>
              </a:rPr>
              <a:t> (Silicon Carbide) MOSFET –</a:t>
            </a:r>
          </a:p>
          <a:p>
            <a:pPr marL="0" marR="0" algn="l" rtl="0">
              <a:lnSpc>
                <a:spcPct val="115000"/>
              </a:lnSpc>
              <a:spcAft>
                <a:spcPts val="800"/>
              </a:spcAft>
              <a:buNone/>
            </a:pPr>
            <a:r>
              <a:rPr lang="en-US" sz="2500" kern="100" dirty="0" err="1">
                <a:effectLst/>
                <a:latin typeface="Tahoma" panose="020B0604030504040204" pitchFamily="34" charset="0"/>
                <a:ea typeface="Times New Roman" panose="02020603050405020304" pitchFamily="18" charset="0"/>
                <a:cs typeface="Tahoma" panose="020B0604030504040204" pitchFamily="34" charset="0"/>
              </a:rPr>
              <a:t>SiC</a:t>
            </a:r>
            <a:r>
              <a:rPr lang="en-US" sz="2500" kern="100" dirty="0">
                <a:effectLst/>
                <a:latin typeface="Tahoma" panose="020B0604030504040204" pitchFamily="34" charset="0"/>
                <a:ea typeface="Times New Roman" panose="02020603050405020304" pitchFamily="18" charset="0"/>
                <a:cs typeface="Tahoma" panose="020B0604030504040204" pitchFamily="34" charset="0"/>
              </a:rPr>
              <a:t> (Silicon Carbide) is a wide bandgap semiconductor with a larger bandgap, higher breakdown field, superior thermal conductivity, and faster saturated electron velocity than standard silicon, making it ideal for high-voltage and high-temperature applications</a:t>
            </a:r>
            <a:r>
              <a:rPr lang="he-IL" sz="2500" kern="100" dirty="0">
                <a:effectLst/>
                <a:latin typeface="Aptos" panose="020B0004020202020204" pitchFamily="34" charset="0"/>
                <a:ea typeface="Times New Roman" panose="02020603050405020304" pitchFamily="18" charset="0"/>
                <a:cs typeface="Tahoma" panose="020B0604030504040204" pitchFamily="34" charset="0"/>
              </a:rPr>
              <a:t>.</a:t>
            </a:r>
            <a:endParaRPr lang="en-US" sz="2500" kern="100" dirty="0">
              <a:effectLst/>
              <a:latin typeface="Aptos" panose="020B0004020202020204" pitchFamily="34" charset="0"/>
              <a:ea typeface="Times New Roman" panose="02020603050405020304" pitchFamily="18" charset="0"/>
              <a:cs typeface="Tahoma" panose="020B0604030504040204" pitchFamily="34" charset="0"/>
            </a:endParaRPr>
          </a:p>
          <a:p>
            <a:pPr marL="0" marR="0" algn="l" rtl="0">
              <a:lnSpc>
                <a:spcPct val="115000"/>
              </a:lnSpc>
              <a:spcAft>
                <a:spcPts val="800"/>
              </a:spcAft>
              <a:buNone/>
            </a:pPr>
            <a:endParaRPr lang="en-US" sz="2500" kern="100" dirty="0">
              <a:effectLst/>
              <a:latin typeface="Aptos" panose="020B0004020202020204" pitchFamily="34" charset="0"/>
              <a:ea typeface="Times New Roman" panose="02020603050405020304" pitchFamily="18" charset="0"/>
              <a:cs typeface="Tahoma" panose="020B0604030504040204" pitchFamily="34" charset="0"/>
            </a:endParaRPr>
          </a:p>
          <a:p>
            <a:pPr marL="0" marR="0" algn="l" rtl="0">
              <a:lnSpc>
                <a:spcPct val="115000"/>
              </a:lnSpc>
              <a:spcAft>
                <a:spcPts val="800"/>
              </a:spcAft>
              <a:buNone/>
            </a:pPr>
            <a:r>
              <a:rPr lang="en-US" sz="2500" kern="100" dirty="0">
                <a:effectLst/>
                <a:latin typeface="Tahoma" panose="020B0604030504040204" pitchFamily="34" charset="0"/>
                <a:ea typeface="Times New Roman" panose="02020603050405020304" pitchFamily="18" charset="0"/>
                <a:cs typeface="Tahoma" panose="020B0604030504040204" pitchFamily="34" charset="0"/>
              </a:rPr>
              <a:t>A </a:t>
            </a:r>
            <a:r>
              <a:rPr lang="en-US" sz="2500" kern="100" dirty="0" err="1">
                <a:effectLst/>
                <a:latin typeface="Tahoma" panose="020B0604030504040204" pitchFamily="34" charset="0"/>
                <a:ea typeface="Times New Roman" panose="02020603050405020304" pitchFamily="18" charset="0"/>
                <a:cs typeface="Tahoma" panose="020B0604030504040204" pitchFamily="34" charset="0"/>
              </a:rPr>
              <a:t>SiC</a:t>
            </a:r>
            <a:r>
              <a:rPr lang="en-US" sz="2500" kern="100" dirty="0">
                <a:effectLst/>
                <a:latin typeface="Tahoma" panose="020B0604030504040204" pitchFamily="34" charset="0"/>
                <a:ea typeface="Times New Roman" panose="02020603050405020304" pitchFamily="18" charset="0"/>
                <a:cs typeface="Tahoma" panose="020B0604030504040204" pitchFamily="34" charset="0"/>
              </a:rPr>
              <a:t> MOSFET leverages these properties to offer faster switching, lower conduction losses, better efficiency at high frequencies, and higher temperature tolerance compared to traditional silicon MOSFETs, though typically at a higher cost.</a:t>
            </a:r>
            <a:br>
              <a:rPr lang="en-US" sz="2500" kern="100" dirty="0">
                <a:effectLst/>
                <a:latin typeface="Tahoma" panose="020B0604030504040204" pitchFamily="34" charset="0"/>
                <a:ea typeface="Times New Roman" panose="02020603050405020304" pitchFamily="18" charset="0"/>
                <a:cs typeface="Tahoma" panose="020B0604030504040204" pitchFamily="34" charset="0"/>
              </a:rPr>
            </a:br>
            <a:endParaRPr lang="en-US" sz="2500" kern="100" dirty="0">
              <a:effectLst/>
              <a:latin typeface="Aptos" panose="020B0004020202020204" pitchFamily="34" charset="0"/>
              <a:ea typeface="Aptos" panose="020B0004020202020204" pitchFamily="34" charset="0"/>
              <a:cs typeface="Tahoma" panose="020B0604030504040204" pitchFamily="34" charset="0"/>
            </a:endParaRPr>
          </a:p>
          <a:p>
            <a:pPr algn="l"/>
            <a:endParaRPr lang="en-US" sz="2500" dirty="0">
              <a:highlight>
                <a:srgbClr val="FFFF00"/>
              </a:highlight>
              <a:latin typeface="+mn-lt"/>
            </a:endParaRPr>
          </a:p>
        </p:txBody>
      </p:sp>
    </p:spTree>
    <p:extLst>
      <p:ext uri="{BB962C8B-B14F-4D97-AF65-F5344CB8AC3E}">
        <p14:creationId xmlns:p14="http://schemas.microsoft.com/office/powerpoint/2010/main" val="2421104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E56F4-3A11-099E-D7A1-CA8C44F587F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71C50108-C2A8-D4B6-CD11-ED989CB9CD89}"/>
              </a:ext>
            </a:extLst>
          </p:cNvPr>
          <p:cNvSpPr txBox="1">
            <a:spLocks/>
          </p:cNvSpPr>
          <p:nvPr/>
        </p:nvSpPr>
        <p:spPr>
          <a:xfrm>
            <a:off x="573741" y="394447"/>
            <a:ext cx="11498809"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Why the overshoot occurs?</a:t>
            </a:r>
            <a:br>
              <a:rPr lang="en-US" sz="4000" b="1" dirty="0">
                <a:solidFill>
                  <a:srgbClr val="002060"/>
                </a:solidFill>
              </a:rPr>
            </a:br>
            <a:endParaRPr lang="en-US" sz="4000" b="1" dirty="0">
              <a:solidFill>
                <a:srgbClr val="002060"/>
              </a:solidFill>
            </a:endParaRPr>
          </a:p>
        </p:txBody>
      </p:sp>
      <p:sp>
        <p:nvSpPr>
          <p:cNvPr id="8" name="Slide Number Placeholder 9">
            <a:extLst>
              <a:ext uri="{FF2B5EF4-FFF2-40B4-BE49-F238E27FC236}">
                <a16:creationId xmlns:a16="http://schemas.microsoft.com/office/drawing/2014/main" id="{304C7D9A-BC28-D215-A347-124E154CCB61}"/>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38</a:t>
            </a:fld>
            <a:endParaRPr lang="en-US" dirty="0"/>
          </a:p>
        </p:txBody>
      </p:sp>
      <p:sp>
        <p:nvSpPr>
          <p:cNvPr id="12" name="Footer Placeholder 11">
            <a:extLst>
              <a:ext uri="{FF2B5EF4-FFF2-40B4-BE49-F238E27FC236}">
                <a16:creationId xmlns:a16="http://schemas.microsoft.com/office/drawing/2014/main" id="{5D2C1337-F856-289D-5816-9310888F6036}"/>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pic>
        <p:nvPicPr>
          <p:cNvPr id="17" name="Content Placeholder 6">
            <a:extLst>
              <a:ext uri="{FF2B5EF4-FFF2-40B4-BE49-F238E27FC236}">
                <a16:creationId xmlns:a16="http://schemas.microsoft.com/office/drawing/2014/main" id="{8CF4C3D5-C55F-D979-8968-B96192BFC019}"/>
              </a:ext>
            </a:extLst>
          </p:cNvPr>
          <p:cNvPicPr>
            <a:picLocks noChangeAspect="1"/>
          </p:cNvPicPr>
          <p:nvPr/>
        </p:nvPicPr>
        <p:blipFill>
          <a:blip r:embed="rId3"/>
          <a:stretch>
            <a:fillRect/>
          </a:stretch>
        </p:blipFill>
        <p:spPr>
          <a:xfrm>
            <a:off x="2760806" y="1388606"/>
            <a:ext cx="6167468" cy="4351338"/>
          </a:xfrm>
          <a:prstGeom prst="rect">
            <a:avLst/>
          </a:prstGeom>
        </p:spPr>
      </p:pic>
    </p:spTree>
    <p:extLst>
      <p:ext uri="{BB962C8B-B14F-4D97-AF65-F5344CB8AC3E}">
        <p14:creationId xmlns:p14="http://schemas.microsoft.com/office/powerpoint/2010/main" val="1783025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A9563-4E56-5C84-2F0C-44770114ED7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EF71C97-B311-E929-DC5D-23111FD9B522}"/>
              </a:ext>
            </a:extLst>
          </p:cNvPr>
          <p:cNvSpPr txBox="1">
            <a:spLocks/>
          </p:cNvSpPr>
          <p:nvPr/>
        </p:nvSpPr>
        <p:spPr>
          <a:xfrm>
            <a:off x="573741" y="394447"/>
            <a:ext cx="11498809"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What are the difficulties with changing different type of transistors?</a:t>
            </a:r>
            <a:br>
              <a:rPr lang="en-US" sz="4000" b="1" dirty="0">
                <a:solidFill>
                  <a:srgbClr val="002060"/>
                </a:solidFill>
              </a:rPr>
            </a:br>
            <a:endParaRPr lang="en-US" sz="4000" b="1" dirty="0">
              <a:solidFill>
                <a:srgbClr val="002060"/>
              </a:solidFill>
            </a:endParaRPr>
          </a:p>
        </p:txBody>
      </p:sp>
      <p:sp>
        <p:nvSpPr>
          <p:cNvPr id="8" name="Slide Number Placeholder 9">
            <a:extLst>
              <a:ext uri="{FF2B5EF4-FFF2-40B4-BE49-F238E27FC236}">
                <a16:creationId xmlns:a16="http://schemas.microsoft.com/office/drawing/2014/main" id="{7032DBE7-EDC7-B38C-7061-83E0CCDB833E}"/>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39</a:t>
            </a:fld>
            <a:endParaRPr lang="en-US" dirty="0"/>
          </a:p>
        </p:txBody>
      </p:sp>
      <p:sp>
        <p:nvSpPr>
          <p:cNvPr id="12" name="Footer Placeholder 11">
            <a:extLst>
              <a:ext uri="{FF2B5EF4-FFF2-40B4-BE49-F238E27FC236}">
                <a16:creationId xmlns:a16="http://schemas.microsoft.com/office/drawing/2014/main" id="{E4DF25CA-16D2-E8A6-5A32-E74B08110E3A}"/>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pic>
        <p:nvPicPr>
          <p:cNvPr id="2" name="Content Placeholder 6">
            <a:extLst>
              <a:ext uri="{FF2B5EF4-FFF2-40B4-BE49-F238E27FC236}">
                <a16:creationId xmlns:a16="http://schemas.microsoft.com/office/drawing/2014/main" id="{05B14592-799C-33DD-9D01-C2D6CA362AB9}"/>
              </a:ext>
            </a:extLst>
          </p:cNvPr>
          <p:cNvPicPr>
            <a:picLocks noChangeAspect="1"/>
          </p:cNvPicPr>
          <p:nvPr/>
        </p:nvPicPr>
        <p:blipFill>
          <a:blip r:embed="rId3"/>
          <a:stretch>
            <a:fillRect/>
          </a:stretch>
        </p:blipFill>
        <p:spPr>
          <a:xfrm>
            <a:off x="763990" y="1431199"/>
            <a:ext cx="10414409" cy="1979269"/>
          </a:xfrm>
          <a:prstGeom prst="rect">
            <a:avLst/>
          </a:prstGeom>
        </p:spPr>
      </p:pic>
      <p:pic>
        <p:nvPicPr>
          <p:cNvPr id="3" name="Picture 2">
            <a:extLst>
              <a:ext uri="{FF2B5EF4-FFF2-40B4-BE49-F238E27FC236}">
                <a16:creationId xmlns:a16="http://schemas.microsoft.com/office/drawing/2014/main" id="{D30D6261-65F0-312B-F0E4-8CC2D405E70B}"/>
              </a:ext>
            </a:extLst>
          </p:cNvPr>
          <p:cNvPicPr>
            <a:picLocks noChangeAspect="1"/>
          </p:cNvPicPr>
          <p:nvPr/>
        </p:nvPicPr>
        <p:blipFill>
          <a:blip r:embed="rId4"/>
          <a:stretch>
            <a:fillRect/>
          </a:stretch>
        </p:blipFill>
        <p:spPr>
          <a:xfrm>
            <a:off x="808600" y="3152090"/>
            <a:ext cx="9980192" cy="1136633"/>
          </a:xfrm>
          <a:prstGeom prst="rect">
            <a:avLst/>
          </a:prstGeom>
        </p:spPr>
      </p:pic>
      <p:pic>
        <p:nvPicPr>
          <p:cNvPr id="14" name="Picture 13">
            <a:extLst>
              <a:ext uri="{FF2B5EF4-FFF2-40B4-BE49-F238E27FC236}">
                <a16:creationId xmlns:a16="http://schemas.microsoft.com/office/drawing/2014/main" id="{52EC4E8E-2321-5777-5D4E-26228D7C1339}"/>
              </a:ext>
            </a:extLst>
          </p:cNvPr>
          <p:cNvPicPr>
            <a:picLocks noChangeAspect="1"/>
          </p:cNvPicPr>
          <p:nvPr/>
        </p:nvPicPr>
        <p:blipFill>
          <a:blip r:embed="rId5"/>
          <a:stretch>
            <a:fillRect/>
          </a:stretch>
        </p:blipFill>
        <p:spPr>
          <a:xfrm>
            <a:off x="808600" y="4133428"/>
            <a:ext cx="11304896" cy="1136633"/>
          </a:xfrm>
          <a:prstGeom prst="rect">
            <a:avLst/>
          </a:prstGeom>
        </p:spPr>
      </p:pic>
      <p:pic>
        <p:nvPicPr>
          <p:cNvPr id="15" name="Picture 14">
            <a:extLst>
              <a:ext uri="{FF2B5EF4-FFF2-40B4-BE49-F238E27FC236}">
                <a16:creationId xmlns:a16="http://schemas.microsoft.com/office/drawing/2014/main" id="{F89C08ED-CDCC-3B11-9E5F-226F061545D5}"/>
              </a:ext>
            </a:extLst>
          </p:cNvPr>
          <p:cNvPicPr>
            <a:picLocks noChangeAspect="1"/>
          </p:cNvPicPr>
          <p:nvPr/>
        </p:nvPicPr>
        <p:blipFill>
          <a:blip r:embed="rId6"/>
          <a:stretch>
            <a:fillRect/>
          </a:stretch>
        </p:blipFill>
        <p:spPr>
          <a:xfrm>
            <a:off x="808599" y="5167312"/>
            <a:ext cx="10190051" cy="1136633"/>
          </a:xfrm>
          <a:prstGeom prst="rect">
            <a:avLst/>
          </a:prstGeom>
        </p:spPr>
      </p:pic>
    </p:spTree>
    <p:extLst>
      <p:ext uri="{BB962C8B-B14F-4D97-AF65-F5344CB8AC3E}">
        <p14:creationId xmlns:p14="http://schemas.microsoft.com/office/powerpoint/2010/main" val="1068120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D920B-ACEF-2A9C-7C34-0DD4D53379A0}"/>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922BFE90-8F36-814C-4575-18BA70519FC3}"/>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4</a:t>
            </a:fld>
            <a:endParaRPr lang="en-US"/>
          </a:p>
        </p:txBody>
      </p:sp>
      <p:sp>
        <p:nvSpPr>
          <p:cNvPr id="3" name="Footer Placeholder 11">
            <a:extLst>
              <a:ext uri="{FF2B5EF4-FFF2-40B4-BE49-F238E27FC236}">
                <a16:creationId xmlns:a16="http://schemas.microsoft.com/office/drawing/2014/main" id="{A3903248-5BD7-1BE9-6A18-D6E071DC5A20}"/>
              </a:ext>
            </a:extLst>
          </p:cNvPr>
          <p:cNvSpPr>
            <a:spLocks noGrp="1"/>
          </p:cNvSpPr>
          <p:nvPr>
            <p:ph type="ftr" sz="quarter" idx="11"/>
          </p:nvPr>
        </p:nvSpPr>
        <p:spPr>
          <a:xfrm>
            <a:off x="4038600" y="6356350"/>
            <a:ext cx="4114800" cy="365125"/>
          </a:xfrm>
        </p:spPr>
        <p:txBody>
          <a:bodyPr/>
          <a:lstStyle/>
          <a:p>
            <a:r>
              <a:rPr lang="en-US"/>
              <a:t>Technion – PEARL – GENERIC GATE DRIVER</a:t>
            </a:r>
            <a:endParaRPr lang="en-US" dirty="0"/>
          </a:p>
        </p:txBody>
      </p:sp>
      <p:sp>
        <p:nvSpPr>
          <p:cNvPr id="10" name="Title 1">
            <a:extLst>
              <a:ext uri="{FF2B5EF4-FFF2-40B4-BE49-F238E27FC236}">
                <a16:creationId xmlns:a16="http://schemas.microsoft.com/office/drawing/2014/main" id="{3DC01CFB-DCA6-65BF-7279-B606066E0918}"/>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Eval Board Overview:</a:t>
            </a:r>
          </a:p>
        </p:txBody>
      </p:sp>
      <p:sp>
        <p:nvSpPr>
          <p:cNvPr id="11" name="Title 1">
            <a:extLst>
              <a:ext uri="{FF2B5EF4-FFF2-40B4-BE49-F238E27FC236}">
                <a16:creationId xmlns:a16="http://schemas.microsoft.com/office/drawing/2014/main" id="{D3EA1439-9A82-6B4C-8C2D-350C2F9877FD}"/>
              </a:ext>
            </a:extLst>
          </p:cNvPr>
          <p:cNvSpPr txBox="1">
            <a:spLocks/>
          </p:cNvSpPr>
          <p:nvPr/>
        </p:nvSpPr>
        <p:spPr>
          <a:xfrm>
            <a:off x="541572" y="1038499"/>
            <a:ext cx="10924714" cy="478100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000" dirty="0">
                <a:latin typeface="+mn-lt"/>
              </a:rPr>
              <a:t>Eval-1ED3321MC12N: dual-channel isolated gate driver</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Supports high-side &amp; low-side control</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Built-in DESAT protection and fault logic</a:t>
            </a:r>
          </a:p>
          <a:p>
            <a:pPr marL="457200" indent="-457200" algn="l">
              <a:buFont typeface="Arial" panose="020B0604020202020204" pitchFamily="34" charset="0"/>
              <a:buChar char="•"/>
            </a:pPr>
            <a:endParaRPr lang="en-US" sz="3000" dirty="0">
              <a:latin typeface="+mn-lt"/>
            </a:endParaRPr>
          </a:p>
          <a:p>
            <a:pPr marL="457200" indent="-457200" algn="l">
              <a:buFont typeface="Arial" panose="020B0604020202020204" pitchFamily="34" charset="0"/>
              <a:buChar char="•"/>
            </a:pPr>
            <a:r>
              <a:rPr lang="en-US" sz="3000" dirty="0">
                <a:latin typeface="+mn-lt"/>
              </a:rPr>
              <a:t>Gate clamping – </a:t>
            </a:r>
            <a:r>
              <a:rPr lang="en-US" sz="3000" dirty="0" err="1">
                <a:latin typeface="+mn-lt"/>
              </a:rPr>
              <a:t>Vge</a:t>
            </a:r>
            <a:r>
              <a:rPr lang="en-US" sz="3000" dirty="0">
                <a:latin typeface="+mn-lt"/>
              </a:rPr>
              <a:t>/</a:t>
            </a:r>
            <a:r>
              <a:rPr lang="en-US" sz="3000" dirty="0" err="1">
                <a:latin typeface="+mn-lt"/>
              </a:rPr>
              <a:t>Vgs</a:t>
            </a:r>
            <a:r>
              <a:rPr lang="en-US" sz="3000" dirty="0">
                <a:latin typeface="+mn-lt"/>
              </a:rPr>
              <a:t> limits Protection</a:t>
            </a:r>
          </a:p>
        </p:txBody>
      </p:sp>
      <p:pic>
        <p:nvPicPr>
          <p:cNvPr id="4" name="Picture 3" descr="A close-up of a computer chip&#10;&#10;AI-generated content may be incorrect.">
            <a:extLst>
              <a:ext uri="{FF2B5EF4-FFF2-40B4-BE49-F238E27FC236}">
                <a16:creationId xmlns:a16="http://schemas.microsoft.com/office/drawing/2014/main" id="{9458AC99-008D-66D8-7C68-0F4440079D53}"/>
              </a:ext>
            </a:extLst>
          </p:cNvPr>
          <p:cNvPicPr>
            <a:picLocks noChangeAspect="1"/>
          </p:cNvPicPr>
          <p:nvPr/>
        </p:nvPicPr>
        <p:blipFill>
          <a:blip r:embed="rId3"/>
          <a:stretch>
            <a:fillRect/>
          </a:stretch>
        </p:blipFill>
        <p:spPr>
          <a:xfrm>
            <a:off x="9677529" y="1682551"/>
            <a:ext cx="1864743" cy="1793364"/>
          </a:xfrm>
          <a:prstGeom prst="rect">
            <a:avLst/>
          </a:prstGeom>
        </p:spPr>
      </p:pic>
      <p:pic>
        <p:nvPicPr>
          <p:cNvPr id="5" name="Picture 4" descr="A close-up of a circuit board&#10;&#10;Description automatically generated">
            <a:extLst>
              <a:ext uri="{FF2B5EF4-FFF2-40B4-BE49-F238E27FC236}">
                <a16:creationId xmlns:a16="http://schemas.microsoft.com/office/drawing/2014/main" id="{76353CFF-3180-14D2-6842-D221872A8FB8}"/>
              </a:ext>
            </a:extLst>
          </p:cNvPr>
          <p:cNvPicPr>
            <a:picLocks noChangeAspect="1"/>
          </p:cNvPicPr>
          <p:nvPr/>
        </p:nvPicPr>
        <p:blipFill>
          <a:blip r:embed="rId4"/>
          <a:stretch>
            <a:fillRect/>
          </a:stretch>
        </p:blipFill>
        <p:spPr>
          <a:xfrm>
            <a:off x="6968945" y="4119967"/>
            <a:ext cx="3283310" cy="2227052"/>
          </a:xfrm>
          <a:prstGeom prst="rect">
            <a:avLst/>
          </a:prstGeom>
        </p:spPr>
      </p:pic>
    </p:spTree>
    <p:extLst>
      <p:ext uri="{BB962C8B-B14F-4D97-AF65-F5344CB8AC3E}">
        <p14:creationId xmlns:p14="http://schemas.microsoft.com/office/powerpoint/2010/main" val="3466640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E529B-2C19-5506-D336-96001B87744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9B8B9B8-9994-06DA-0D4B-5BE84BEA81FC}"/>
              </a:ext>
            </a:extLst>
          </p:cNvPr>
          <p:cNvSpPr txBox="1">
            <a:spLocks/>
          </p:cNvSpPr>
          <p:nvPr/>
        </p:nvSpPr>
        <p:spPr>
          <a:xfrm>
            <a:off x="573741" y="394447"/>
            <a:ext cx="11498809"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Explain how the clamping and desaturation  protections:</a:t>
            </a:r>
          </a:p>
        </p:txBody>
      </p:sp>
      <p:sp>
        <p:nvSpPr>
          <p:cNvPr id="11" name="Title 1">
            <a:extLst>
              <a:ext uri="{FF2B5EF4-FFF2-40B4-BE49-F238E27FC236}">
                <a16:creationId xmlns:a16="http://schemas.microsoft.com/office/drawing/2014/main" id="{53F39DD1-1559-46CF-BB12-AB095E16065B}"/>
              </a:ext>
            </a:extLst>
          </p:cNvPr>
          <p:cNvSpPr txBox="1">
            <a:spLocks/>
          </p:cNvSpPr>
          <p:nvPr/>
        </p:nvSpPr>
        <p:spPr>
          <a:xfrm>
            <a:off x="541572" y="1038498"/>
            <a:ext cx="11044516" cy="53178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000" dirty="0">
                <a:latin typeface="+mn-lt"/>
              </a:rPr>
              <a:t>Desaturation Detection:</a:t>
            </a:r>
          </a:p>
          <a:p>
            <a:pPr marL="457200" indent="-457200" algn="l">
              <a:buFont typeface="Arial" panose="020B0604020202020204" pitchFamily="34" charset="0"/>
              <a:buChar char="•"/>
            </a:pPr>
            <a:r>
              <a:rPr lang="en-US" sz="3000" dirty="0">
                <a:latin typeface="+mn-lt"/>
              </a:rPr>
              <a:t>Desaturation is a fault condition where an IGBT or MOSFET fails to turn on properly, often due to overcurrent or damage. The driver shut down the gate signal to prevent damage.</a:t>
            </a:r>
          </a:p>
          <a:p>
            <a:pPr marL="457200" indent="-457200" algn="l">
              <a:buFont typeface="Arial" panose="020B0604020202020204" pitchFamily="34" charset="0"/>
              <a:buChar char="•"/>
            </a:pPr>
            <a:endParaRPr lang="en-US" sz="3000" dirty="0">
              <a:latin typeface="+mn-lt"/>
            </a:endParaRPr>
          </a:p>
          <a:p>
            <a:pPr algn="l"/>
            <a:r>
              <a:rPr lang="en-US" sz="3000" dirty="0">
                <a:latin typeface="+mn-lt"/>
              </a:rPr>
              <a:t>Clamping (Voltage Clamping):</a:t>
            </a:r>
          </a:p>
          <a:p>
            <a:pPr marL="457200" indent="-457200" algn="l">
              <a:buFont typeface="Arial" panose="020B0604020202020204" pitchFamily="34" charset="0"/>
              <a:buChar char="•"/>
            </a:pPr>
            <a:r>
              <a:rPr lang="en-US" sz="3000" dirty="0">
                <a:latin typeface="+mn-lt"/>
              </a:rPr>
              <a:t>Clamping is a method of limiting or controlling voltage to protect a transistor (or other components) from overvoltage damage. During short-circuit the power transistor gate voltage tends to rise because of the feedback via the Miller capacitance. An additional internal protection circuit connected to OUT and CLAMP limits this voltage to a value slightly higher than the supply voltage.</a:t>
            </a:r>
          </a:p>
        </p:txBody>
      </p:sp>
      <p:sp>
        <p:nvSpPr>
          <p:cNvPr id="8" name="Slide Number Placeholder 9">
            <a:extLst>
              <a:ext uri="{FF2B5EF4-FFF2-40B4-BE49-F238E27FC236}">
                <a16:creationId xmlns:a16="http://schemas.microsoft.com/office/drawing/2014/main" id="{ADD8A1E6-5EB3-9592-D74C-19F64CB5BCFC}"/>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40</a:t>
            </a:fld>
            <a:endParaRPr lang="en-US" dirty="0"/>
          </a:p>
        </p:txBody>
      </p:sp>
      <p:sp>
        <p:nvSpPr>
          <p:cNvPr id="12" name="Footer Placeholder 11">
            <a:extLst>
              <a:ext uri="{FF2B5EF4-FFF2-40B4-BE49-F238E27FC236}">
                <a16:creationId xmlns:a16="http://schemas.microsoft.com/office/drawing/2014/main" id="{74BB0364-6BE3-AE7D-4280-9EAF2EA01D94}"/>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98390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2FE2-6FBF-AF3D-DCAB-4150D4A2E70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C96CFBB-3926-F744-430F-306293DCDCCA}"/>
              </a:ext>
            </a:extLst>
          </p:cNvPr>
          <p:cNvSpPr txBox="1">
            <a:spLocks/>
          </p:cNvSpPr>
          <p:nvPr/>
        </p:nvSpPr>
        <p:spPr>
          <a:xfrm>
            <a:off x="573741" y="394447"/>
            <a:ext cx="11498809"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4000" b="1" dirty="0">
                <a:solidFill>
                  <a:srgbClr val="002060"/>
                </a:solidFill>
              </a:rPr>
              <a:t> מה הבעיה בחיבור דרך </a:t>
            </a:r>
            <a:r>
              <a:rPr lang="en-US" sz="4000" b="1" dirty="0">
                <a:solidFill>
                  <a:srgbClr val="002060"/>
                </a:solidFill>
              </a:rPr>
              <a:t>Terminal Blocks</a:t>
            </a:r>
          </a:p>
        </p:txBody>
      </p:sp>
      <p:sp>
        <p:nvSpPr>
          <p:cNvPr id="11" name="Title 1">
            <a:extLst>
              <a:ext uri="{FF2B5EF4-FFF2-40B4-BE49-F238E27FC236}">
                <a16:creationId xmlns:a16="http://schemas.microsoft.com/office/drawing/2014/main" id="{241359C7-F800-EB68-4604-F0983E8FB2B7}"/>
              </a:ext>
            </a:extLst>
          </p:cNvPr>
          <p:cNvSpPr txBox="1">
            <a:spLocks/>
          </p:cNvSpPr>
          <p:nvPr/>
        </p:nvSpPr>
        <p:spPr>
          <a:xfrm>
            <a:off x="541572" y="1038498"/>
            <a:ext cx="11044516" cy="53178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3000" dirty="0">
                <a:latin typeface="+mn-lt"/>
              </a:rPr>
              <a:t>מגעים לא יציבים שיכולים לגרום שינויי התנגדות </a:t>
            </a:r>
            <a:br>
              <a:rPr lang="en-US" sz="3000" dirty="0">
                <a:latin typeface="+mn-lt"/>
              </a:rPr>
            </a:br>
            <a:endParaRPr lang="he-IL" sz="3000" dirty="0">
              <a:latin typeface="+mn-lt"/>
            </a:endParaRPr>
          </a:p>
          <a:p>
            <a:pPr algn="r" rtl="1"/>
            <a:r>
              <a:rPr lang="he-IL" sz="3000" dirty="0">
                <a:latin typeface="+mn-lt"/>
              </a:rPr>
              <a:t>אפקטים פרזיטים (אינדוקטיביות ומקבלים) יכולים להגביר </a:t>
            </a:r>
            <a:r>
              <a:rPr lang="en-US" sz="3000" dirty="0">
                <a:latin typeface="+mn-lt"/>
              </a:rPr>
              <a:t>overshoot / ringing</a:t>
            </a:r>
            <a:endParaRPr lang="he-IL" sz="3000" dirty="0">
              <a:latin typeface="+mn-lt"/>
            </a:endParaRPr>
          </a:p>
          <a:p>
            <a:pPr algn="r" rtl="1"/>
            <a:endParaRPr lang="he-IL" sz="3000" dirty="0">
              <a:latin typeface="+mn-lt"/>
            </a:endParaRPr>
          </a:p>
          <a:p>
            <a:pPr algn="r" rtl="1"/>
            <a:r>
              <a:rPr lang="he-IL" sz="3000" dirty="0">
                <a:latin typeface="+mn-lt"/>
              </a:rPr>
              <a:t>לא מיועד לזרמים גבוהים עלול ליצור חימום או איבוד אמינות</a:t>
            </a:r>
            <a:endParaRPr lang="en-US" sz="3000" dirty="0">
              <a:latin typeface="+mn-lt"/>
            </a:endParaRPr>
          </a:p>
        </p:txBody>
      </p:sp>
      <p:sp>
        <p:nvSpPr>
          <p:cNvPr id="8" name="Slide Number Placeholder 9">
            <a:extLst>
              <a:ext uri="{FF2B5EF4-FFF2-40B4-BE49-F238E27FC236}">
                <a16:creationId xmlns:a16="http://schemas.microsoft.com/office/drawing/2014/main" id="{697F5791-5ECF-B5BD-79D6-4C8D05D253AC}"/>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41</a:t>
            </a:fld>
            <a:endParaRPr lang="en-US" dirty="0"/>
          </a:p>
        </p:txBody>
      </p:sp>
      <p:sp>
        <p:nvSpPr>
          <p:cNvPr id="12" name="Footer Placeholder 11">
            <a:extLst>
              <a:ext uri="{FF2B5EF4-FFF2-40B4-BE49-F238E27FC236}">
                <a16:creationId xmlns:a16="http://schemas.microsoft.com/office/drawing/2014/main" id="{208AD508-69D7-75A6-EC67-972838B4B579}"/>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156294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F368-ED73-1068-8A82-52D5EFEC45F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883BF60-15FD-4AE2-0D59-284C4CCAE97C}"/>
              </a:ext>
            </a:extLst>
          </p:cNvPr>
          <p:cNvSpPr txBox="1">
            <a:spLocks/>
          </p:cNvSpPr>
          <p:nvPr/>
        </p:nvSpPr>
        <p:spPr>
          <a:xfrm>
            <a:off x="573741" y="394447"/>
            <a:ext cx="11498809"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4000" b="1" dirty="0">
                <a:solidFill>
                  <a:srgbClr val="002060"/>
                </a:solidFill>
              </a:rPr>
              <a:t>איך מצמצמים </a:t>
            </a:r>
            <a:r>
              <a:rPr lang="en-US" sz="4000" b="1" dirty="0">
                <a:solidFill>
                  <a:srgbClr val="002060"/>
                </a:solidFill>
              </a:rPr>
              <a:t>overshoot </a:t>
            </a:r>
            <a:r>
              <a:rPr lang="he-IL" sz="4000" b="1" dirty="0">
                <a:solidFill>
                  <a:srgbClr val="002060"/>
                </a:solidFill>
              </a:rPr>
              <a:t> במתחי שער?</a:t>
            </a:r>
            <a:endParaRPr lang="en-US" sz="4000" b="1" dirty="0">
              <a:solidFill>
                <a:srgbClr val="002060"/>
              </a:solidFill>
            </a:endParaRPr>
          </a:p>
        </p:txBody>
      </p:sp>
      <p:sp>
        <p:nvSpPr>
          <p:cNvPr id="11" name="Title 1">
            <a:extLst>
              <a:ext uri="{FF2B5EF4-FFF2-40B4-BE49-F238E27FC236}">
                <a16:creationId xmlns:a16="http://schemas.microsoft.com/office/drawing/2014/main" id="{192164A1-C91E-ECFB-5424-3294CDF37648}"/>
              </a:ext>
            </a:extLst>
          </p:cNvPr>
          <p:cNvSpPr txBox="1">
            <a:spLocks/>
          </p:cNvSpPr>
          <p:nvPr/>
        </p:nvSpPr>
        <p:spPr>
          <a:xfrm>
            <a:off x="541572" y="1038498"/>
            <a:ext cx="11044516" cy="53178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3000" dirty="0">
                <a:latin typeface="+mn-lt"/>
              </a:rPr>
              <a:t>הוספת </a:t>
            </a:r>
            <a:r>
              <a:rPr lang="en-US" sz="3000" dirty="0">
                <a:latin typeface="+mn-lt"/>
              </a:rPr>
              <a:t>Gate Resistor </a:t>
            </a:r>
            <a:r>
              <a:rPr lang="he-IL" sz="3000" dirty="0">
                <a:latin typeface="+mn-lt"/>
              </a:rPr>
              <a:t> גדול יותר</a:t>
            </a:r>
          </a:p>
          <a:p>
            <a:pPr algn="r" rtl="1"/>
            <a:endParaRPr lang="he-IL" sz="3000" dirty="0">
              <a:latin typeface="+mn-lt"/>
            </a:endParaRPr>
          </a:p>
          <a:p>
            <a:pPr algn="r" rtl="1"/>
            <a:r>
              <a:rPr lang="he-IL" sz="3000" dirty="0">
                <a:latin typeface="+mn-lt"/>
              </a:rPr>
              <a:t>שימוש ב-</a:t>
            </a:r>
            <a:r>
              <a:rPr lang="en-US" sz="3000" dirty="0">
                <a:latin typeface="+mn-lt"/>
              </a:rPr>
              <a:t>Zener </a:t>
            </a:r>
            <a:r>
              <a:rPr lang="he-IL" sz="3000" dirty="0">
                <a:latin typeface="+mn-lt"/>
              </a:rPr>
              <a:t> או </a:t>
            </a:r>
            <a:r>
              <a:rPr lang="en-US" sz="3000" dirty="0">
                <a:latin typeface="+mn-lt"/>
              </a:rPr>
              <a:t>TVS diode </a:t>
            </a:r>
            <a:r>
              <a:rPr lang="he-IL" sz="3000" dirty="0">
                <a:latin typeface="+mn-lt"/>
              </a:rPr>
              <a:t> </a:t>
            </a:r>
            <a:r>
              <a:rPr lang="he-IL" sz="3000" dirty="0" err="1">
                <a:latin typeface="+mn-lt"/>
              </a:rPr>
              <a:t>לקלמפינג</a:t>
            </a:r>
            <a:endParaRPr lang="he-IL" sz="3000" dirty="0">
              <a:latin typeface="+mn-lt"/>
            </a:endParaRPr>
          </a:p>
          <a:p>
            <a:pPr algn="r" rtl="1"/>
            <a:endParaRPr lang="he-IL" sz="3000" dirty="0">
              <a:latin typeface="+mn-lt"/>
            </a:endParaRPr>
          </a:p>
          <a:p>
            <a:pPr algn="r" rtl="1"/>
            <a:r>
              <a:rPr lang="he-IL" sz="3000" dirty="0">
                <a:latin typeface="+mn-lt"/>
              </a:rPr>
              <a:t>שיפור פריסת </a:t>
            </a:r>
            <a:r>
              <a:rPr lang="en-US" sz="3000" dirty="0">
                <a:latin typeface="+mn-lt"/>
              </a:rPr>
              <a:t>PCB – </a:t>
            </a:r>
            <a:r>
              <a:rPr lang="he-IL" sz="3000" dirty="0">
                <a:latin typeface="+mn-lt"/>
              </a:rPr>
              <a:t> קיצור מסלולים, הפחתת אינדוקטיביות לולאה</a:t>
            </a:r>
            <a:endParaRPr lang="en-US" sz="3000" dirty="0">
              <a:latin typeface="+mn-lt"/>
            </a:endParaRPr>
          </a:p>
        </p:txBody>
      </p:sp>
      <p:sp>
        <p:nvSpPr>
          <p:cNvPr id="8" name="Slide Number Placeholder 9">
            <a:extLst>
              <a:ext uri="{FF2B5EF4-FFF2-40B4-BE49-F238E27FC236}">
                <a16:creationId xmlns:a16="http://schemas.microsoft.com/office/drawing/2014/main" id="{443AF9DE-F529-B55A-C9AD-635C84A6C269}"/>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42</a:t>
            </a:fld>
            <a:endParaRPr lang="en-US" dirty="0"/>
          </a:p>
        </p:txBody>
      </p:sp>
      <p:sp>
        <p:nvSpPr>
          <p:cNvPr id="12" name="Footer Placeholder 11">
            <a:extLst>
              <a:ext uri="{FF2B5EF4-FFF2-40B4-BE49-F238E27FC236}">
                <a16:creationId xmlns:a16="http://schemas.microsoft.com/office/drawing/2014/main" id="{3055C775-B3AC-2BDC-FE0E-C344787D290A}"/>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482944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4C9F9-A111-654D-8975-427A5F68C39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B131749-D94C-41FC-E14D-BD57AD934B2D}"/>
              </a:ext>
            </a:extLst>
          </p:cNvPr>
          <p:cNvSpPr txBox="1">
            <a:spLocks/>
          </p:cNvSpPr>
          <p:nvPr/>
        </p:nvSpPr>
        <p:spPr>
          <a:xfrm>
            <a:off x="573741" y="394447"/>
            <a:ext cx="11498809"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4000" b="1" dirty="0">
                <a:solidFill>
                  <a:srgbClr val="002060"/>
                </a:solidFill>
              </a:rPr>
              <a:t>איך ישפיע שינוי </a:t>
            </a:r>
            <a:r>
              <a:rPr lang="en-US" sz="4000" b="1" dirty="0">
                <a:solidFill>
                  <a:srgbClr val="002060"/>
                </a:solidFill>
              </a:rPr>
              <a:t>Gate Resistor </a:t>
            </a:r>
            <a:r>
              <a:rPr lang="he-IL" sz="4000" b="1" dirty="0">
                <a:solidFill>
                  <a:srgbClr val="002060"/>
                </a:solidFill>
              </a:rPr>
              <a:t> ולמה?</a:t>
            </a:r>
            <a:endParaRPr lang="en-US" sz="4000" b="1" dirty="0">
              <a:solidFill>
                <a:srgbClr val="002060"/>
              </a:solidFill>
            </a:endParaRPr>
          </a:p>
        </p:txBody>
      </p:sp>
      <p:sp>
        <p:nvSpPr>
          <p:cNvPr id="11" name="Title 1">
            <a:extLst>
              <a:ext uri="{FF2B5EF4-FFF2-40B4-BE49-F238E27FC236}">
                <a16:creationId xmlns:a16="http://schemas.microsoft.com/office/drawing/2014/main" id="{EF223F25-7F79-5461-9BB0-864E230510F7}"/>
              </a:ext>
            </a:extLst>
          </p:cNvPr>
          <p:cNvSpPr txBox="1">
            <a:spLocks/>
          </p:cNvSpPr>
          <p:nvPr/>
        </p:nvSpPr>
        <p:spPr>
          <a:xfrm>
            <a:off x="541572" y="1038498"/>
            <a:ext cx="11044516" cy="53178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en-US" sz="3000" dirty="0">
                <a:latin typeface="+mn-lt"/>
              </a:rPr>
              <a:t>R </a:t>
            </a:r>
            <a:r>
              <a:rPr lang="he-IL" sz="3000" dirty="0">
                <a:latin typeface="+mn-lt"/>
              </a:rPr>
              <a:t> גבוה יותר: מיתוג איטי יותר </a:t>
            </a:r>
            <a:r>
              <a:rPr lang="he-IL" sz="3000" dirty="0">
                <a:latin typeface="+mn-lt"/>
                <a:sym typeface="Wingdings" panose="05000000000000000000" pitchFamily="2" charset="2"/>
              </a:rPr>
              <a:t> </a:t>
            </a:r>
            <a:r>
              <a:rPr lang="he-IL" sz="3000" dirty="0">
                <a:latin typeface="+mn-lt"/>
              </a:rPr>
              <a:t>פחות </a:t>
            </a:r>
            <a:r>
              <a:rPr lang="en-US" sz="3000" dirty="0">
                <a:latin typeface="+mn-lt"/>
              </a:rPr>
              <a:t>overshoot </a:t>
            </a:r>
            <a:r>
              <a:rPr lang="he-IL" sz="3000" dirty="0">
                <a:latin typeface="+mn-lt"/>
              </a:rPr>
              <a:t>, יותר הפסדים</a:t>
            </a:r>
          </a:p>
          <a:p>
            <a:pPr algn="r" rtl="1"/>
            <a:endParaRPr lang="he-IL" sz="3000" dirty="0">
              <a:latin typeface="+mn-lt"/>
            </a:endParaRPr>
          </a:p>
          <a:p>
            <a:pPr algn="r" rtl="1"/>
            <a:r>
              <a:rPr lang="en-US" sz="3000" dirty="0">
                <a:latin typeface="+mn-lt"/>
              </a:rPr>
              <a:t>R </a:t>
            </a:r>
            <a:r>
              <a:rPr lang="he-IL" sz="3000" dirty="0">
                <a:latin typeface="+mn-lt"/>
              </a:rPr>
              <a:t> נמוך יותר: מיתוג מהיר </a:t>
            </a:r>
            <a:r>
              <a:rPr lang="he-IL" sz="3000" dirty="0">
                <a:latin typeface="+mn-lt"/>
                <a:sym typeface="Wingdings" panose="05000000000000000000" pitchFamily="2" charset="2"/>
              </a:rPr>
              <a:t></a:t>
            </a:r>
            <a:r>
              <a:rPr lang="he-IL" sz="3000" dirty="0">
                <a:latin typeface="+mn-lt"/>
              </a:rPr>
              <a:t> יותר </a:t>
            </a:r>
            <a:r>
              <a:rPr lang="en-US" sz="3000" dirty="0">
                <a:latin typeface="+mn-lt"/>
              </a:rPr>
              <a:t>dv/dt </a:t>
            </a:r>
            <a:r>
              <a:rPr lang="he-IL" sz="3000" dirty="0">
                <a:latin typeface="+mn-lt"/>
                <a:sym typeface="Wingdings" panose="05000000000000000000" pitchFamily="2" charset="2"/>
              </a:rPr>
              <a:t>, </a:t>
            </a:r>
            <a:r>
              <a:rPr lang="he-IL" sz="3000" dirty="0">
                <a:latin typeface="+mn-lt"/>
              </a:rPr>
              <a:t>פוטנציאל לרעש ולבעיה באמינות</a:t>
            </a:r>
          </a:p>
          <a:p>
            <a:pPr algn="r" rtl="1"/>
            <a:endParaRPr lang="he-IL" sz="3000" dirty="0">
              <a:latin typeface="+mn-lt"/>
            </a:endParaRPr>
          </a:p>
          <a:p>
            <a:pPr algn="r" rtl="1"/>
            <a:r>
              <a:rPr lang="he-IL" sz="3000" dirty="0">
                <a:latin typeface="+mn-lt"/>
              </a:rPr>
              <a:t>משפיע ישירות על זמן טעינת קבל השער </a:t>
            </a:r>
            <a:r>
              <a:rPr lang="en-US" sz="3000" dirty="0" err="1">
                <a:latin typeface="+mn-lt"/>
              </a:rPr>
              <a:t>Qg</a:t>
            </a:r>
            <a:endParaRPr lang="en-US" sz="3000" dirty="0">
              <a:latin typeface="+mn-lt"/>
            </a:endParaRPr>
          </a:p>
        </p:txBody>
      </p:sp>
      <p:sp>
        <p:nvSpPr>
          <p:cNvPr id="8" name="Slide Number Placeholder 9">
            <a:extLst>
              <a:ext uri="{FF2B5EF4-FFF2-40B4-BE49-F238E27FC236}">
                <a16:creationId xmlns:a16="http://schemas.microsoft.com/office/drawing/2014/main" id="{0D0FB577-5589-F57D-46CC-720478C08257}"/>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43</a:t>
            </a:fld>
            <a:endParaRPr lang="en-US" dirty="0"/>
          </a:p>
        </p:txBody>
      </p:sp>
      <p:sp>
        <p:nvSpPr>
          <p:cNvPr id="12" name="Footer Placeholder 11">
            <a:extLst>
              <a:ext uri="{FF2B5EF4-FFF2-40B4-BE49-F238E27FC236}">
                <a16:creationId xmlns:a16="http://schemas.microsoft.com/office/drawing/2014/main" id="{39B4AAA5-E905-8E07-FBB8-B651FC94323B}"/>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1161639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9BAD-0278-1FA7-14C8-51C6540FD79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914F62A-CFDA-1E17-EB85-3D55D1DAA123}"/>
              </a:ext>
            </a:extLst>
          </p:cNvPr>
          <p:cNvSpPr txBox="1">
            <a:spLocks/>
          </p:cNvSpPr>
          <p:nvPr/>
        </p:nvSpPr>
        <p:spPr>
          <a:xfrm>
            <a:off x="573741" y="394447"/>
            <a:ext cx="11498809"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4000" b="1" dirty="0">
                <a:solidFill>
                  <a:srgbClr val="002060"/>
                </a:solidFill>
              </a:rPr>
              <a:t>מהם מתחי הסף </a:t>
            </a:r>
            <a:r>
              <a:rPr lang="en-US" sz="4000" b="1" dirty="0">
                <a:solidFill>
                  <a:srgbClr val="002060"/>
                </a:solidFill>
              </a:rPr>
              <a:t>Vth </a:t>
            </a:r>
            <a:r>
              <a:rPr lang="he-IL" sz="4000" b="1" dirty="0">
                <a:solidFill>
                  <a:srgbClr val="002060"/>
                </a:solidFill>
              </a:rPr>
              <a:t> של הטרנזיסטורים</a:t>
            </a:r>
            <a:endParaRPr lang="en-US" sz="4000" b="1" dirty="0">
              <a:solidFill>
                <a:srgbClr val="002060"/>
              </a:solidFill>
            </a:endParaRPr>
          </a:p>
        </p:txBody>
      </p:sp>
      <p:sp>
        <p:nvSpPr>
          <p:cNvPr id="11" name="Title 1">
            <a:extLst>
              <a:ext uri="{FF2B5EF4-FFF2-40B4-BE49-F238E27FC236}">
                <a16:creationId xmlns:a16="http://schemas.microsoft.com/office/drawing/2014/main" id="{8CDC8B3C-647C-F816-AC66-35B2A3818A6D}"/>
              </a:ext>
            </a:extLst>
          </p:cNvPr>
          <p:cNvSpPr txBox="1">
            <a:spLocks/>
          </p:cNvSpPr>
          <p:nvPr/>
        </p:nvSpPr>
        <p:spPr>
          <a:xfrm>
            <a:off x="541572" y="1038498"/>
            <a:ext cx="11044516" cy="53178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en-US" sz="3000" dirty="0">
                <a:latin typeface="+mn-lt"/>
              </a:rPr>
              <a:t>IGBT (IKW40N120H3): ~5.8 V</a:t>
            </a:r>
          </a:p>
          <a:p>
            <a:pPr algn="r" rtl="1"/>
            <a:endParaRPr lang="en-US" sz="3000" dirty="0">
              <a:latin typeface="+mn-lt"/>
            </a:endParaRPr>
          </a:p>
          <a:p>
            <a:pPr algn="r" rtl="1"/>
            <a:r>
              <a:rPr lang="en-US" sz="3000" dirty="0" err="1">
                <a:latin typeface="+mn-lt"/>
              </a:rPr>
              <a:t>CoolSiC</a:t>
            </a:r>
            <a:r>
              <a:rPr lang="en-US" sz="3000" dirty="0">
                <a:latin typeface="+mn-lt"/>
              </a:rPr>
              <a:t> (IMW120R045M1): ~4.5 V</a:t>
            </a:r>
          </a:p>
          <a:p>
            <a:pPr algn="r" rtl="1"/>
            <a:endParaRPr lang="en-US" sz="3000" dirty="0">
              <a:latin typeface="+mn-lt"/>
            </a:endParaRPr>
          </a:p>
          <a:p>
            <a:pPr algn="r" rtl="1"/>
            <a:r>
              <a:rPr lang="en-US" sz="3000" dirty="0" err="1">
                <a:latin typeface="+mn-lt"/>
              </a:rPr>
              <a:t>USiC</a:t>
            </a:r>
            <a:r>
              <a:rPr lang="en-US" sz="3000" dirty="0">
                <a:latin typeface="+mn-lt"/>
              </a:rPr>
              <a:t> (UJ4C075018K3S): ~4.8 V</a:t>
            </a:r>
            <a:endParaRPr lang="he-IL" sz="3000" dirty="0">
              <a:latin typeface="+mn-lt"/>
            </a:endParaRPr>
          </a:p>
          <a:p>
            <a:pPr algn="r" rtl="1"/>
            <a:endParaRPr lang="en-US" sz="3000" dirty="0">
              <a:latin typeface="+mn-lt"/>
            </a:endParaRPr>
          </a:p>
        </p:txBody>
      </p:sp>
      <p:sp>
        <p:nvSpPr>
          <p:cNvPr id="8" name="Slide Number Placeholder 9">
            <a:extLst>
              <a:ext uri="{FF2B5EF4-FFF2-40B4-BE49-F238E27FC236}">
                <a16:creationId xmlns:a16="http://schemas.microsoft.com/office/drawing/2014/main" id="{8D01CA9B-D868-6415-6313-61F4C30FB3E6}"/>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44</a:t>
            </a:fld>
            <a:endParaRPr lang="en-US" dirty="0"/>
          </a:p>
        </p:txBody>
      </p:sp>
      <p:sp>
        <p:nvSpPr>
          <p:cNvPr id="12" name="Footer Placeholder 11">
            <a:extLst>
              <a:ext uri="{FF2B5EF4-FFF2-40B4-BE49-F238E27FC236}">
                <a16:creationId xmlns:a16="http://schemas.microsoft.com/office/drawing/2014/main" id="{84DF02C1-2809-8204-7BEB-B3B6D08BA159}"/>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195070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4D18-03E0-19E0-9E70-BC91907F531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6F235F4-1745-5127-896C-3538853397F0}"/>
              </a:ext>
            </a:extLst>
          </p:cNvPr>
          <p:cNvSpPr txBox="1">
            <a:spLocks/>
          </p:cNvSpPr>
          <p:nvPr/>
        </p:nvSpPr>
        <p:spPr>
          <a:xfrm>
            <a:off x="573741" y="394447"/>
            <a:ext cx="11498809"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4000" b="1" dirty="0">
                <a:solidFill>
                  <a:srgbClr val="002060"/>
                </a:solidFill>
              </a:rPr>
              <a:t>למה בכל זאת ניתן לראות מתחי שער גדולים (אין </a:t>
            </a:r>
            <a:r>
              <a:rPr lang="he-IL" sz="4000" b="1" dirty="0" err="1">
                <a:solidFill>
                  <a:srgbClr val="002060"/>
                </a:solidFill>
              </a:rPr>
              <a:t>קלמפינג</a:t>
            </a:r>
            <a:r>
              <a:rPr lang="he-IL" sz="4000" b="1" dirty="0">
                <a:solidFill>
                  <a:srgbClr val="002060"/>
                </a:solidFill>
              </a:rPr>
              <a:t>)</a:t>
            </a:r>
            <a:endParaRPr lang="en-US" sz="4000" b="1" dirty="0">
              <a:solidFill>
                <a:srgbClr val="002060"/>
              </a:solidFill>
            </a:endParaRPr>
          </a:p>
        </p:txBody>
      </p:sp>
      <p:sp>
        <p:nvSpPr>
          <p:cNvPr id="11" name="Title 1">
            <a:extLst>
              <a:ext uri="{FF2B5EF4-FFF2-40B4-BE49-F238E27FC236}">
                <a16:creationId xmlns:a16="http://schemas.microsoft.com/office/drawing/2014/main" id="{376929EF-DFC2-CE08-E2B3-22AD1B005898}"/>
              </a:ext>
            </a:extLst>
          </p:cNvPr>
          <p:cNvSpPr txBox="1">
            <a:spLocks/>
          </p:cNvSpPr>
          <p:nvPr/>
        </p:nvSpPr>
        <p:spPr>
          <a:xfrm>
            <a:off x="541572" y="1038498"/>
            <a:ext cx="11044516" cy="53178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3000" dirty="0">
                <a:latin typeface="+mn-lt"/>
              </a:rPr>
              <a:t>הערה:</a:t>
            </a:r>
            <a:br>
              <a:rPr lang="en-US" sz="3000" dirty="0">
                <a:latin typeface="+mn-lt"/>
              </a:rPr>
            </a:br>
            <a:r>
              <a:rPr lang="he-IL" sz="3000" dirty="0">
                <a:latin typeface="+mn-lt"/>
              </a:rPr>
              <a:t>יש למשל דיודת </a:t>
            </a:r>
            <a:r>
              <a:rPr lang="he-IL" sz="3000" dirty="0" err="1">
                <a:latin typeface="+mn-lt"/>
              </a:rPr>
              <a:t>קלמפינג</a:t>
            </a:r>
            <a:r>
              <a:rPr lang="he-IL" sz="3000" dirty="0">
                <a:latin typeface="+mn-lt"/>
              </a:rPr>
              <a:t> </a:t>
            </a:r>
            <a:r>
              <a:rPr lang="en-US" sz="3000" dirty="0">
                <a:latin typeface="+mn-lt"/>
              </a:rPr>
              <a:t>D4 </a:t>
            </a:r>
            <a:r>
              <a:rPr lang="he-IL" sz="3000" dirty="0">
                <a:latin typeface="+mn-lt"/>
              </a:rPr>
              <a:t> שמחוברת בין </a:t>
            </a:r>
            <a:r>
              <a:rPr lang="en-US" sz="3000" dirty="0">
                <a:latin typeface="+mn-lt"/>
              </a:rPr>
              <a:t>GATE_H </a:t>
            </a:r>
            <a:r>
              <a:rPr lang="he-IL" sz="3000" dirty="0">
                <a:latin typeface="+mn-lt"/>
              </a:rPr>
              <a:t> ל-</a:t>
            </a:r>
            <a:r>
              <a:rPr lang="en-US" sz="3000" dirty="0">
                <a:latin typeface="+mn-lt"/>
              </a:rPr>
              <a:t>GND2_H</a:t>
            </a:r>
            <a:r>
              <a:rPr lang="he-IL" sz="3000" dirty="0">
                <a:latin typeface="+mn-lt"/>
              </a:rPr>
              <a:t>.</a:t>
            </a:r>
            <a:br>
              <a:rPr lang="en-US" sz="3000" dirty="0">
                <a:latin typeface="+mn-lt"/>
              </a:rPr>
            </a:br>
            <a:endParaRPr lang="he-IL" sz="3000" dirty="0">
              <a:latin typeface="+mn-lt"/>
            </a:endParaRPr>
          </a:p>
          <a:p>
            <a:pPr algn="r" rtl="1"/>
            <a:r>
              <a:rPr lang="en-US" sz="3000" dirty="0">
                <a:latin typeface="+mn-lt"/>
              </a:rPr>
              <a:t> </a:t>
            </a:r>
            <a:r>
              <a:rPr lang="he-IL" sz="3000" dirty="0">
                <a:latin typeface="+mn-lt"/>
              </a:rPr>
              <a:t>ייתכן:</a:t>
            </a:r>
            <a:br>
              <a:rPr lang="en-US" sz="3000" dirty="0">
                <a:latin typeface="+mn-lt"/>
              </a:rPr>
            </a:br>
            <a:endParaRPr lang="he-IL" sz="3000" dirty="0">
              <a:latin typeface="+mn-lt"/>
            </a:endParaRPr>
          </a:p>
          <a:p>
            <a:pPr algn="r" rtl="1"/>
            <a:r>
              <a:rPr lang="he-IL" sz="3000" dirty="0">
                <a:latin typeface="+mn-lt"/>
              </a:rPr>
              <a:t>שהדיודה לא מספיק מהירה או רחוקה פיזית מהשער</a:t>
            </a:r>
          </a:p>
          <a:p>
            <a:pPr algn="r" rtl="1"/>
            <a:endParaRPr lang="he-IL" sz="3000" dirty="0">
              <a:latin typeface="+mn-lt"/>
            </a:endParaRPr>
          </a:p>
          <a:p>
            <a:pPr algn="r" rtl="1"/>
            <a:r>
              <a:rPr lang="he-IL" sz="3000" dirty="0">
                <a:latin typeface="+mn-lt"/>
              </a:rPr>
              <a:t>שהמתח עדיין בטווח המותר של הדיודה למשל מגיע ל-17.5</a:t>
            </a:r>
            <a:r>
              <a:rPr lang="en-US" sz="3000" dirty="0">
                <a:latin typeface="+mn-lt"/>
              </a:rPr>
              <a:t>V </a:t>
            </a:r>
            <a:r>
              <a:rPr lang="he-IL" sz="3000" dirty="0">
                <a:latin typeface="+mn-lt"/>
              </a:rPr>
              <a:t> אם היא 18</a:t>
            </a:r>
            <a:r>
              <a:rPr lang="en-US" sz="3000" dirty="0">
                <a:latin typeface="+mn-lt"/>
              </a:rPr>
              <a:t>V</a:t>
            </a:r>
          </a:p>
          <a:p>
            <a:pPr algn="r" rtl="1"/>
            <a:endParaRPr lang="en-US" sz="3000" dirty="0">
              <a:latin typeface="+mn-lt"/>
            </a:endParaRPr>
          </a:p>
          <a:p>
            <a:pPr algn="r" rtl="1"/>
            <a:r>
              <a:rPr lang="he-IL" sz="3000" dirty="0">
                <a:latin typeface="+mn-lt"/>
              </a:rPr>
              <a:t>שיש אינדוקטיביות פרזיטית במסלול שגורמת לאות להגיע מהר מדי לפני שהדיודה מגיבה</a:t>
            </a:r>
            <a:endParaRPr lang="en-US" sz="3000" dirty="0">
              <a:latin typeface="+mn-lt"/>
            </a:endParaRPr>
          </a:p>
        </p:txBody>
      </p:sp>
      <p:sp>
        <p:nvSpPr>
          <p:cNvPr id="8" name="Slide Number Placeholder 9">
            <a:extLst>
              <a:ext uri="{FF2B5EF4-FFF2-40B4-BE49-F238E27FC236}">
                <a16:creationId xmlns:a16="http://schemas.microsoft.com/office/drawing/2014/main" id="{84DFF251-C063-FAD6-AE76-2447D3C6DBD0}"/>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45</a:t>
            </a:fld>
            <a:endParaRPr lang="en-US" dirty="0"/>
          </a:p>
        </p:txBody>
      </p:sp>
      <p:sp>
        <p:nvSpPr>
          <p:cNvPr id="12" name="Footer Placeholder 11">
            <a:extLst>
              <a:ext uri="{FF2B5EF4-FFF2-40B4-BE49-F238E27FC236}">
                <a16:creationId xmlns:a16="http://schemas.microsoft.com/office/drawing/2014/main" id="{47E10BAC-46D4-270F-BC6D-118D26C04447}"/>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2968228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5E3D5-44D2-E8FA-9C25-117A107CAD3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8C62247-20AD-5238-5EF2-39AD93EC349F}"/>
              </a:ext>
            </a:extLst>
          </p:cNvPr>
          <p:cNvSpPr txBox="1">
            <a:spLocks/>
          </p:cNvSpPr>
          <p:nvPr/>
        </p:nvSpPr>
        <p:spPr>
          <a:xfrm>
            <a:off x="573741" y="394447"/>
            <a:ext cx="11498809"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4000" b="1" dirty="0">
                <a:solidFill>
                  <a:srgbClr val="002060"/>
                </a:solidFill>
              </a:rPr>
              <a:t>למה שימוש במתחים שליליים ולא עד אפס למשל</a:t>
            </a:r>
            <a:endParaRPr lang="en-US" sz="4000" b="1" dirty="0">
              <a:solidFill>
                <a:srgbClr val="002060"/>
              </a:solidFill>
            </a:endParaRPr>
          </a:p>
        </p:txBody>
      </p:sp>
      <p:sp>
        <p:nvSpPr>
          <p:cNvPr id="11" name="Title 1">
            <a:extLst>
              <a:ext uri="{FF2B5EF4-FFF2-40B4-BE49-F238E27FC236}">
                <a16:creationId xmlns:a16="http://schemas.microsoft.com/office/drawing/2014/main" id="{75CB75A6-AAF0-15DF-EB46-7BAFC2432BB1}"/>
              </a:ext>
            </a:extLst>
          </p:cNvPr>
          <p:cNvSpPr txBox="1">
            <a:spLocks/>
          </p:cNvSpPr>
          <p:nvPr/>
        </p:nvSpPr>
        <p:spPr>
          <a:xfrm>
            <a:off x="541572" y="1038498"/>
            <a:ext cx="11044516" cy="53178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r>
              <a:rPr lang="he-IL" sz="3000" dirty="0">
                <a:latin typeface="+mn-lt"/>
              </a:rPr>
              <a:t>שיפור כיבוי אמין – מניעת הדלקה שגויה, שומר על השער ומרחיק אותו מהאזור המסוכן.</a:t>
            </a:r>
            <a:br>
              <a:rPr lang="en-US" sz="3000" dirty="0">
                <a:latin typeface="+mn-lt"/>
              </a:rPr>
            </a:br>
            <a:endParaRPr lang="he-IL" sz="3000" dirty="0">
              <a:latin typeface="+mn-lt"/>
            </a:endParaRPr>
          </a:p>
          <a:p>
            <a:pPr algn="r" rtl="1"/>
            <a:r>
              <a:rPr lang="he-IL" sz="3000" dirty="0">
                <a:latin typeface="+mn-lt"/>
              </a:rPr>
              <a:t>מתח שלילי בשער מדכא תנודות שעלולות לגרום להדלקה רגעית לא מתוכננת.</a:t>
            </a:r>
          </a:p>
          <a:p>
            <a:pPr algn="r" rtl="1"/>
            <a:endParaRPr lang="he-IL" sz="3000" dirty="0">
              <a:latin typeface="+mn-lt"/>
            </a:endParaRPr>
          </a:p>
        </p:txBody>
      </p:sp>
      <p:sp>
        <p:nvSpPr>
          <p:cNvPr id="8" name="Slide Number Placeholder 9">
            <a:extLst>
              <a:ext uri="{FF2B5EF4-FFF2-40B4-BE49-F238E27FC236}">
                <a16:creationId xmlns:a16="http://schemas.microsoft.com/office/drawing/2014/main" id="{CECF9814-760D-F891-401C-91C4CE031572}"/>
              </a:ext>
            </a:extLst>
          </p:cNvPr>
          <p:cNvSpPr>
            <a:spLocks noGrp="1"/>
          </p:cNvSpPr>
          <p:nvPr>
            <p:ph type="sldNum" sz="quarter" idx="12"/>
          </p:nvPr>
        </p:nvSpPr>
        <p:spPr>
          <a:xfrm>
            <a:off x="8610600" y="6356350"/>
            <a:ext cx="2743200" cy="365125"/>
          </a:xfrm>
        </p:spPr>
        <p:txBody>
          <a:bodyPr/>
          <a:lstStyle/>
          <a:p>
            <a:fld id="{4953C76E-437D-7343-8318-1B0279F7CDA9}" type="slidenum">
              <a:rPr lang="en-US" smtClean="0"/>
              <a:t>46</a:t>
            </a:fld>
            <a:endParaRPr lang="en-US" dirty="0"/>
          </a:p>
        </p:txBody>
      </p:sp>
      <p:sp>
        <p:nvSpPr>
          <p:cNvPr id="12" name="Footer Placeholder 11">
            <a:extLst>
              <a:ext uri="{FF2B5EF4-FFF2-40B4-BE49-F238E27FC236}">
                <a16:creationId xmlns:a16="http://schemas.microsoft.com/office/drawing/2014/main" id="{34FB6A93-F1EC-9723-AF10-E1C0E906CDDA}"/>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2019408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F1913704-9EA6-A738-882E-AB70F71E37F5}"/>
              </a:ext>
            </a:extLst>
          </p:cNvPr>
          <p:cNvSpPr txBox="1"/>
          <p:nvPr/>
        </p:nvSpPr>
        <p:spPr>
          <a:xfrm>
            <a:off x="1569283" y="1603389"/>
            <a:ext cx="476250" cy="261605"/>
          </a:xfrm>
          <a:prstGeom prst="rect">
            <a:avLst/>
          </a:prstGeom>
          <a:noFill/>
        </p:spPr>
        <p:txBody>
          <a:bodyPr wrap="square" rtlCol="1">
            <a:spAutoFit/>
          </a:bodyPr>
          <a:lstStyle/>
          <a:p>
            <a:r>
              <a:rPr lang="en-US" sz="1100" dirty="0">
                <a:solidFill>
                  <a:schemeClr val="accent4"/>
                </a:solidFill>
              </a:rPr>
              <a:t>5V</a:t>
            </a:r>
            <a:endParaRPr lang="he-IL" sz="1100" dirty="0">
              <a:solidFill>
                <a:schemeClr val="accent4"/>
              </a:solidFill>
            </a:endParaRPr>
          </a:p>
        </p:txBody>
      </p:sp>
      <p:pic>
        <p:nvPicPr>
          <p:cNvPr id="4" name="Content Placeholder 3">
            <a:extLst>
              <a:ext uri="{FF2B5EF4-FFF2-40B4-BE49-F238E27FC236}">
                <a16:creationId xmlns:a16="http://schemas.microsoft.com/office/drawing/2014/main" id="{2094CE65-5383-BD51-DD17-5AED5FAB5AA9}"/>
              </a:ext>
            </a:extLst>
          </p:cNvPr>
          <p:cNvPicPr>
            <a:picLocks noGrp="1" noChangeAspect="1"/>
          </p:cNvPicPr>
          <p:nvPr>
            <p:ph idx="1"/>
          </p:nvPr>
        </p:nvPicPr>
        <p:blipFill>
          <a:blip r:embed="rId3"/>
          <a:stretch>
            <a:fillRect/>
          </a:stretch>
        </p:blipFill>
        <p:spPr>
          <a:xfrm>
            <a:off x="829060" y="715916"/>
            <a:ext cx="10123274" cy="5471819"/>
          </a:xfrm>
          <a:prstGeom prst="rect">
            <a:avLst/>
          </a:prstGeom>
        </p:spPr>
      </p:pic>
      <p:grpSp>
        <p:nvGrpSpPr>
          <p:cNvPr id="15" name="Group 14">
            <a:extLst>
              <a:ext uri="{FF2B5EF4-FFF2-40B4-BE49-F238E27FC236}">
                <a16:creationId xmlns:a16="http://schemas.microsoft.com/office/drawing/2014/main" id="{E4E8E3DF-53CF-826E-DFFA-C7BE82CC3085}"/>
              </a:ext>
            </a:extLst>
          </p:cNvPr>
          <p:cNvGrpSpPr/>
          <p:nvPr/>
        </p:nvGrpSpPr>
        <p:grpSpPr>
          <a:xfrm>
            <a:off x="1924050" y="2203450"/>
            <a:ext cx="3784600" cy="2368550"/>
            <a:chOff x="1924050" y="2203450"/>
            <a:chExt cx="3784600" cy="2368550"/>
          </a:xfrm>
        </p:grpSpPr>
        <p:cxnSp>
          <p:nvCxnSpPr>
            <p:cNvPr id="6" name="Connector: Elbow 5">
              <a:extLst>
                <a:ext uri="{FF2B5EF4-FFF2-40B4-BE49-F238E27FC236}">
                  <a16:creationId xmlns:a16="http://schemas.microsoft.com/office/drawing/2014/main" id="{67E56A6C-C8C0-20F4-7AEC-70E6EB108C61}"/>
                </a:ext>
              </a:extLst>
            </p:cNvPr>
            <p:cNvCxnSpPr/>
            <p:nvPr/>
          </p:nvCxnSpPr>
          <p:spPr>
            <a:xfrm>
              <a:off x="1924050" y="4095750"/>
              <a:ext cx="3784600" cy="476250"/>
            </a:xfrm>
            <a:prstGeom prst="bentConnector3">
              <a:avLst>
                <a:gd name="adj1" fmla="val 92450"/>
              </a:avLst>
            </a:prstGeom>
          </p:spPr>
          <p:style>
            <a:lnRef idx="3">
              <a:schemeClr val="accent4"/>
            </a:lnRef>
            <a:fillRef idx="0">
              <a:schemeClr val="accent4"/>
            </a:fillRef>
            <a:effectRef idx="2">
              <a:schemeClr val="accent4"/>
            </a:effectRef>
            <a:fontRef idx="minor">
              <a:schemeClr val="tx1"/>
            </a:fontRef>
          </p:style>
        </p:cxnSp>
        <p:cxnSp>
          <p:nvCxnSpPr>
            <p:cNvPr id="8" name="Connector: Elbow 7">
              <a:extLst>
                <a:ext uri="{FF2B5EF4-FFF2-40B4-BE49-F238E27FC236}">
                  <a16:creationId xmlns:a16="http://schemas.microsoft.com/office/drawing/2014/main" id="{D79B70A2-91C9-4BF4-89C9-8A648F9FD2DF}"/>
                </a:ext>
              </a:extLst>
            </p:cNvPr>
            <p:cNvCxnSpPr>
              <a:cxnSpLocks/>
            </p:cNvCxnSpPr>
            <p:nvPr/>
          </p:nvCxnSpPr>
          <p:spPr>
            <a:xfrm flipV="1">
              <a:off x="1924050" y="2203450"/>
              <a:ext cx="3232150" cy="1892300"/>
            </a:xfrm>
            <a:prstGeom prst="bentConnector3">
              <a:avLst>
                <a:gd name="adj1" fmla="val 12279"/>
              </a:avLst>
            </a:prstGeom>
          </p:spPr>
          <p:style>
            <a:lnRef idx="3">
              <a:schemeClr val="accent4"/>
            </a:lnRef>
            <a:fillRef idx="0">
              <a:schemeClr val="accent4"/>
            </a:fillRef>
            <a:effectRef idx="2">
              <a:schemeClr val="accent4"/>
            </a:effectRef>
            <a:fontRef idx="minor">
              <a:schemeClr val="tx1"/>
            </a:fontRef>
          </p:style>
        </p:cxnSp>
        <p:cxnSp>
          <p:nvCxnSpPr>
            <p:cNvPr id="13" name="Connector: Elbow 12">
              <a:extLst>
                <a:ext uri="{FF2B5EF4-FFF2-40B4-BE49-F238E27FC236}">
                  <a16:creationId xmlns:a16="http://schemas.microsoft.com/office/drawing/2014/main" id="{0FC359BF-C1A9-8A93-AE8B-507A21227078}"/>
                </a:ext>
              </a:extLst>
            </p:cNvPr>
            <p:cNvCxnSpPr/>
            <p:nvPr/>
          </p:nvCxnSpPr>
          <p:spPr>
            <a:xfrm>
              <a:off x="5168900" y="2203450"/>
              <a:ext cx="539750" cy="342900"/>
            </a:xfrm>
            <a:prstGeom prst="bentConnector3">
              <a:avLst>
                <a:gd name="adj1" fmla="val -1765"/>
              </a:avLst>
            </a:prstGeom>
          </p:spPr>
          <p:style>
            <a:lnRef idx="3">
              <a:schemeClr val="accent4"/>
            </a:lnRef>
            <a:fillRef idx="0">
              <a:schemeClr val="accent4"/>
            </a:fillRef>
            <a:effectRef idx="2">
              <a:schemeClr val="accent4"/>
            </a:effectRef>
            <a:fontRef idx="minor">
              <a:schemeClr val="tx1"/>
            </a:fontRef>
          </p:style>
        </p:cxnSp>
      </p:grpSp>
      <p:grpSp>
        <p:nvGrpSpPr>
          <p:cNvPr id="16" name="Group 15">
            <a:extLst>
              <a:ext uri="{FF2B5EF4-FFF2-40B4-BE49-F238E27FC236}">
                <a16:creationId xmlns:a16="http://schemas.microsoft.com/office/drawing/2014/main" id="{5E3687C3-21EA-636A-1F51-661715602C22}"/>
              </a:ext>
            </a:extLst>
          </p:cNvPr>
          <p:cNvGrpSpPr/>
          <p:nvPr/>
        </p:nvGrpSpPr>
        <p:grpSpPr>
          <a:xfrm>
            <a:off x="6534150" y="2546350"/>
            <a:ext cx="2749550" cy="400050"/>
            <a:chOff x="6534150" y="4711700"/>
            <a:chExt cx="2749550" cy="400050"/>
          </a:xfrm>
        </p:grpSpPr>
        <p:cxnSp>
          <p:nvCxnSpPr>
            <p:cNvPr id="17" name="Connector: Elbow 16">
              <a:extLst>
                <a:ext uri="{FF2B5EF4-FFF2-40B4-BE49-F238E27FC236}">
                  <a16:creationId xmlns:a16="http://schemas.microsoft.com/office/drawing/2014/main" id="{97E6A400-57BD-1A12-C6F3-8B33CCD72611}"/>
                </a:ext>
              </a:extLst>
            </p:cNvPr>
            <p:cNvCxnSpPr>
              <a:cxnSpLocks/>
            </p:cNvCxnSpPr>
            <p:nvPr/>
          </p:nvCxnSpPr>
          <p:spPr>
            <a:xfrm>
              <a:off x="6534150" y="4845050"/>
              <a:ext cx="1390650" cy="260350"/>
            </a:xfrm>
            <a:prstGeom prst="bentConnector3">
              <a:avLst>
                <a:gd name="adj1" fmla="val 17580"/>
              </a:avLst>
            </a:prstGeom>
          </p:spPr>
          <p:style>
            <a:lnRef idx="3">
              <a:schemeClr val="accent6"/>
            </a:lnRef>
            <a:fillRef idx="0">
              <a:schemeClr val="accent6"/>
            </a:fillRef>
            <a:effectRef idx="2">
              <a:schemeClr val="accent6"/>
            </a:effectRef>
            <a:fontRef idx="minor">
              <a:schemeClr val="tx1"/>
            </a:fontRef>
          </p:style>
        </p:cxnSp>
        <p:cxnSp>
          <p:nvCxnSpPr>
            <p:cNvPr id="18" name="Connector: Elbow 17">
              <a:extLst>
                <a:ext uri="{FF2B5EF4-FFF2-40B4-BE49-F238E27FC236}">
                  <a16:creationId xmlns:a16="http://schemas.microsoft.com/office/drawing/2014/main" id="{2368A583-E2E0-03EF-E917-BB69117C5ECB}"/>
                </a:ext>
              </a:extLst>
            </p:cNvPr>
            <p:cNvCxnSpPr/>
            <p:nvPr/>
          </p:nvCxnSpPr>
          <p:spPr>
            <a:xfrm rot="10800000" flipV="1">
              <a:off x="7924800" y="4711700"/>
              <a:ext cx="1358900" cy="400050"/>
            </a:xfrm>
            <a:prstGeom prst="bentConnector3">
              <a:avLst>
                <a:gd name="adj1" fmla="val 100000"/>
              </a:avLst>
            </a:prstGeom>
          </p:spPr>
          <p:style>
            <a:lnRef idx="3">
              <a:schemeClr val="accent6"/>
            </a:lnRef>
            <a:fillRef idx="0">
              <a:schemeClr val="accent6"/>
            </a:fillRef>
            <a:effectRef idx="2">
              <a:schemeClr val="accent6"/>
            </a:effectRef>
            <a:fontRef idx="minor">
              <a:schemeClr val="tx1"/>
            </a:fontRef>
          </p:style>
        </p:cxnSp>
      </p:grpSp>
      <p:cxnSp>
        <p:nvCxnSpPr>
          <p:cNvPr id="19" name="Straight Connector 18">
            <a:extLst>
              <a:ext uri="{FF2B5EF4-FFF2-40B4-BE49-F238E27FC236}">
                <a16:creationId xmlns:a16="http://schemas.microsoft.com/office/drawing/2014/main" id="{33E97D11-CE57-5E9D-D918-998077502008}"/>
              </a:ext>
            </a:extLst>
          </p:cNvPr>
          <p:cNvCxnSpPr>
            <a:cxnSpLocks/>
          </p:cNvCxnSpPr>
          <p:nvPr/>
        </p:nvCxnSpPr>
        <p:spPr>
          <a:xfrm>
            <a:off x="6534150" y="4709319"/>
            <a:ext cx="2749550" cy="0"/>
          </a:xfrm>
          <a:prstGeom prst="line">
            <a:avLst/>
          </a:prstGeom>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3342EDAA-9B7A-31CA-7E36-DDE3D03A641F}"/>
              </a:ext>
            </a:extLst>
          </p:cNvPr>
          <p:cNvSpPr txBox="1"/>
          <p:nvPr/>
        </p:nvSpPr>
        <p:spPr>
          <a:xfrm>
            <a:off x="8807450" y="4407066"/>
            <a:ext cx="476250" cy="261605"/>
          </a:xfrm>
          <a:prstGeom prst="rect">
            <a:avLst/>
          </a:prstGeom>
          <a:noFill/>
        </p:spPr>
        <p:txBody>
          <a:bodyPr wrap="square" rtlCol="1">
            <a:spAutoFit/>
          </a:bodyPr>
          <a:lstStyle/>
          <a:p>
            <a:r>
              <a:rPr lang="en-US" sz="1100" dirty="0">
                <a:solidFill>
                  <a:schemeClr val="accent4"/>
                </a:solidFill>
              </a:rPr>
              <a:t>15V</a:t>
            </a:r>
            <a:endParaRPr lang="he-IL" sz="1100" dirty="0">
              <a:solidFill>
                <a:schemeClr val="accent4"/>
              </a:solidFill>
            </a:endParaRPr>
          </a:p>
        </p:txBody>
      </p:sp>
      <p:grpSp>
        <p:nvGrpSpPr>
          <p:cNvPr id="22" name="Group 21">
            <a:extLst>
              <a:ext uri="{FF2B5EF4-FFF2-40B4-BE49-F238E27FC236}">
                <a16:creationId xmlns:a16="http://schemas.microsoft.com/office/drawing/2014/main" id="{9D632C4F-7A4B-96B9-4063-334F207E6550}"/>
              </a:ext>
            </a:extLst>
          </p:cNvPr>
          <p:cNvGrpSpPr/>
          <p:nvPr/>
        </p:nvGrpSpPr>
        <p:grpSpPr>
          <a:xfrm>
            <a:off x="1917700" y="1930400"/>
            <a:ext cx="3778250" cy="2781300"/>
            <a:chOff x="1917700" y="1930400"/>
            <a:chExt cx="3778250" cy="2781300"/>
          </a:xfrm>
        </p:grpSpPr>
        <p:cxnSp>
          <p:nvCxnSpPr>
            <p:cNvPr id="23" name="Connector: Elbow 22">
              <a:extLst>
                <a:ext uri="{FF2B5EF4-FFF2-40B4-BE49-F238E27FC236}">
                  <a16:creationId xmlns:a16="http://schemas.microsoft.com/office/drawing/2014/main" id="{20245B8C-0356-7AE2-6B72-845873FD1076}"/>
                </a:ext>
              </a:extLst>
            </p:cNvPr>
            <p:cNvCxnSpPr>
              <a:cxnSpLocks/>
            </p:cNvCxnSpPr>
            <p:nvPr/>
          </p:nvCxnSpPr>
          <p:spPr>
            <a:xfrm>
              <a:off x="1917700" y="1930400"/>
              <a:ext cx="3778250" cy="476250"/>
            </a:xfrm>
            <a:prstGeom prst="bentConnector3">
              <a:avLst>
                <a:gd name="adj1" fmla="val 93025"/>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C39FB57C-C16C-FE2F-B487-705677085FCE}"/>
                </a:ext>
              </a:extLst>
            </p:cNvPr>
            <p:cNvCxnSpPr>
              <a:cxnSpLocks/>
            </p:cNvCxnSpPr>
            <p:nvPr/>
          </p:nvCxnSpPr>
          <p:spPr>
            <a:xfrm>
              <a:off x="2527300" y="1930400"/>
              <a:ext cx="2628900" cy="2438400"/>
            </a:xfrm>
            <a:prstGeom prst="bentConnector3">
              <a:avLst>
                <a:gd name="adj1" fmla="val 0"/>
              </a:avLst>
            </a:prstGeom>
          </p:spPr>
          <p:style>
            <a:lnRef idx="3">
              <a:schemeClr val="accent6"/>
            </a:lnRef>
            <a:fillRef idx="0">
              <a:schemeClr val="accent6"/>
            </a:fillRef>
            <a:effectRef idx="2">
              <a:schemeClr val="accent6"/>
            </a:effectRef>
            <a:fontRef idx="minor">
              <a:schemeClr val="tx1"/>
            </a:fontRef>
          </p:style>
        </p:cxnSp>
        <p:cxnSp>
          <p:nvCxnSpPr>
            <p:cNvPr id="25" name="Connector: Elbow 24">
              <a:extLst>
                <a:ext uri="{FF2B5EF4-FFF2-40B4-BE49-F238E27FC236}">
                  <a16:creationId xmlns:a16="http://schemas.microsoft.com/office/drawing/2014/main" id="{59A10ABF-9FFB-C722-4B17-B130F1CB2316}"/>
                </a:ext>
              </a:extLst>
            </p:cNvPr>
            <p:cNvCxnSpPr>
              <a:cxnSpLocks/>
            </p:cNvCxnSpPr>
            <p:nvPr/>
          </p:nvCxnSpPr>
          <p:spPr>
            <a:xfrm>
              <a:off x="5156200" y="4368800"/>
              <a:ext cx="539750" cy="342900"/>
            </a:xfrm>
            <a:prstGeom prst="bentConnector3">
              <a:avLst>
                <a:gd name="adj1" fmla="val 588"/>
              </a:avLst>
            </a:prstGeom>
          </p:spPr>
          <p:style>
            <a:lnRef idx="3">
              <a:schemeClr val="accent6"/>
            </a:lnRef>
            <a:fillRef idx="0">
              <a:schemeClr val="accent6"/>
            </a:fillRef>
            <a:effectRef idx="2">
              <a:schemeClr val="accent6"/>
            </a:effectRef>
            <a:fontRef idx="minor">
              <a:schemeClr val="tx1"/>
            </a:fontRef>
          </p:style>
        </p:cxnSp>
      </p:grpSp>
      <p:cxnSp>
        <p:nvCxnSpPr>
          <p:cNvPr id="26" name="Connector: Elbow 25">
            <a:extLst>
              <a:ext uri="{FF2B5EF4-FFF2-40B4-BE49-F238E27FC236}">
                <a16:creationId xmlns:a16="http://schemas.microsoft.com/office/drawing/2014/main" id="{53708D28-FD06-0BE3-370D-CC1F70DDE0BA}"/>
              </a:ext>
            </a:extLst>
          </p:cNvPr>
          <p:cNvCxnSpPr>
            <a:cxnSpLocks/>
          </p:cNvCxnSpPr>
          <p:nvPr/>
        </p:nvCxnSpPr>
        <p:spPr>
          <a:xfrm flipV="1">
            <a:off x="1924050" y="5111751"/>
            <a:ext cx="3778250" cy="69849"/>
          </a:xfrm>
          <a:prstGeom prst="bentConnector3">
            <a:avLst>
              <a:gd name="adj1" fmla="val 71513"/>
            </a:avLst>
          </a:prstGeom>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9B0438E6-4C44-090C-6440-901C5BD674D8}"/>
              </a:ext>
            </a:extLst>
          </p:cNvPr>
          <p:cNvSpPr txBox="1"/>
          <p:nvPr/>
        </p:nvSpPr>
        <p:spPr>
          <a:xfrm>
            <a:off x="8743950" y="2244095"/>
            <a:ext cx="539750" cy="261610"/>
          </a:xfrm>
          <a:prstGeom prst="rect">
            <a:avLst/>
          </a:prstGeom>
          <a:noFill/>
        </p:spPr>
        <p:txBody>
          <a:bodyPr wrap="square" rtlCol="1">
            <a:spAutoFit/>
          </a:bodyPr>
          <a:lstStyle/>
          <a:p>
            <a:r>
              <a:rPr lang="en-US" sz="1100" dirty="0">
                <a:solidFill>
                  <a:schemeClr val="accent6"/>
                </a:solidFill>
              </a:rPr>
              <a:t>-7.5V</a:t>
            </a:r>
            <a:endParaRPr lang="he-IL" sz="1100" dirty="0">
              <a:solidFill>
                <a:schemeClr val="accent6"/>
              </a:solidFill>
            </a:endParaRPr>
          </a:p>
        </p:txBody>
      </p:sp>
      <p:grpSp>
        <p:nvGrpSpPr>
          <p:cNvPr id="10" name="Group 9">
            <a:extLst>
              <a:ext uri="{FF2B5EF4-FFF2-40B4-BE49-F238E27FC236}">
                <a16:creationId xmlns:a16="http://schemas.microsoft.com/office/drawing/2014/main" id="{47CD1DEA-A82E-670F-7E4C-910B9F3A7BD9}"/>
              </a:ext>
            </a:extLst>
          </p:cNvPr>
          <p:cNvGrpSpPr/>
          <p:nvPr/>
        </p:nvGrpSpPr>
        <p:grpSpPr>
          <a:xfrm>
            <a:off x="1917700" y="1936293"/>
            <a:ext cx="3778250" cy="2781300"/>
            <a:chOff x="1917700" y="1930400"/>
            <a:chExt cx="3778250" cy="2781300"/>
          </a:xfrm>
        </p:grpSpPr>
        <p:cxnSp>
          <p:nvCxnSpPr>
            <p:cNvPr id="11" name="Connector: Elbow 10">
              <a:extLst>
                <a:ext uri="{FF2B5EF4-FFF2-40B4-BE49-F238E27FC236}">
                  <a16:creationId xmlns:a16="http://schemas.microsoft.com/office/drawing/2014/main" id="{D5405DB0-E4CB-3DCB-FBC0-A1B4D575D582}"/>
                </a:ext>
              </a:extLst>
            </p:cNvPr>
            <p:cNvCxnSpPr>
              <a:cxnSpLocks/>
            </p:cNvCxnSpPr>
            <p:nvPr/>
          </p:nvCxnSpPr>
          <p:spPr>
            <a:xfrm>
              <a:off x="1917700" y="1930400"/>
              <a:ext cx="3778250" cy="476250"/>
            </a:xfrm>
            <a:prstGeom prst="bentConnector3">
              <a:avLst>
                <a:gd name="adj1" fmla="val 93025"/>
              </a:avLst>
            </a:prstGeom>
          </p:spPr>
          <p:style>
            <a:lnRef idx="3">
              <a:schemeClr val="accent4"/>
            </a:lnRef>
            <a:fillRef idx="0">
              <a:schemeClr val="accent4"/>
            </a:fillRef>
            <a:effectRef idx="2">
              <a:schemeClr val="accent4"/>
            </a:effectRef>
            <a:fontRef idx="minor">
              <a:schemeClr val="tx1"/>
            </a:fontRef>
          </p:style>
        </p:cxnSp>
        <p:cxnSp>
          <p:nvCxnSpPr>
            <p:cNvPr id="12" name="Connector: Elbow 11">
              <a:extLst>
                <a:ext uri="{FF2B5EF4-FFF2-40B4-BE49-F238E27FC236}">
                  <a16:creationId xmlns:a16="http://schemas.microsoft.com/office/drawing/2014/main" id="{72E4C5FF-A10C-D370-02B2-3BA02E8844B1}"/>
                </a:ext>
              </a:extLst>
            </p:cNvPr>
            <p:cNvCxnSpPr>
              <a:cxnSpLocks/>
            </p:cNvCxnSpPr>
            <p:nvPr/>
          </p:nvCxnSpPr>
          <p:spPr>
            <a:xfrm>
              <a:off x="2527300" y="1930400"/>
              <a:ext cx="2628900" cy="2438400"/>
            </a:xfrm>
            <a:prstGeom prst="bentConnector3">
              <a:avLst>
                <a:gd name="adj1" fmla="val 0"/>
              </a:avLst>
            </a:prstGeom>
          </p:spPr>
          <p:style>
            <a:lnRef idx="3">
              <a:schemeClr val="accent4"/>
            </a:lnRef>
            <a:fillRef idx="0">
              <a:schemeClr val="accent4"/>
            </a:fillRef>
            <a:effectRef idx="2">
              <a:schemeClr val="accent4"/>
            </a:effectRef>
            <a:fontRef idx="minor">
              <a:schemeClr val="tx1"/>
            </a:fontRef>
          </p:style>
        </p:cxnSp>
        <p:cxnSp>
          <p:nvCxnSpPr>
            <p:cNvPr id="14" name="Connector: Elbow 13">
              <a:extLst>
                <a:ext uri="{FF2B5EF4-FFF2-40B4-BE49-F238E27FC236}">
                  <a16:creationId xmlns:a16="http://schemas.microsoft.com/office/drawing/2014/main" id="{4BD566D2-47D7-64F3-585B-983E9559D813}"/>
                </a:ext>
              </a:extLst>
            </p:cNvPr>
            <p:cNvCxnSpPr>
              <a:cxnSpLocks/>
            </p:cNvCxnSpPr>
            <p:nvPr/>
          </p:nvCxnSpPr>
          <p:spPr>
            <a:xfrm>
              <a:off x="5156200" y="4368800"/>
              <a:ext cx="539750" cy="342900"/>
            </a:xfrm>
            <a:prstGeom prst="bentConnector3">
              <a:avLst>
                <a:gd name="adj1" fmla="val 588"/>
              </a:avLst>
            </a:prstGeom>
          </p:spPr>
          <p:style>
            <a:lnRef idx="3">
              <a:schemeClr val="accent4"/>
            </a:lnRef>
            <a:fillRef idx="0">
              <a:schemeClr val="accent4"/>
            </a:fillRef>
            <a:effectRef idx="2">
              <a:schemeClr val="accent4"/>
            </a:effectRef>
            <a:fontRef idx="minor">
              <a:schemeClr val="tx1"/>
            </a:fontRef>
          </p:style>
        </p:cxnSp>
      </p:grpSp>
      <p:cxnSp>
        <p:nvCxnSpPr>
          <p:cNvPr id="27" name="Straight Connector 26">
            <a:extLst>
              <a:ext uri="{FF2B5EF4-FFF2-40B4-BE49-F238E27FC236}">
                <a16:creationId xmlns:a16="http://schemas.microsoft.com/office/drawing/2014/main" id="{C354D081-7570-C0F6-A1C6-67ED0CBFA449}"/>
              </a:ext>
            </a:extLst>
          </p:cNvPr>
          <p:cNvCxnSpPr>
            <a:cxnSpLocks/>
          </p:cNvCxnSpPr>
          <p:nvPr/>
        </p:nvCxnSpPr>
        <p:spPr>
          <a:xfrm>
            <a:off x="6534150" y="2545893"/>
            <a:ext cx="2749550"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28" name="Group 27">
            <a:extLst>
              <a:ext uri="{FF2B5EF4-FFF2-40B4-BE49-F238E27FC236}">
                <a16:creationId xmlns:a16="http://schemas.microsoft.com/office/drawing/2014/main" id="{DA9E10F2-C2A7-C1C0-ED36-50731BB32C72}"/>
              </a:ext>
            </a:extLst>
          </p:cNvPr>
          <p:cNvGrpSpPr/>
          <p:nvPr/>
        </p:nvGrpSpPr>
        <p:grpSpPr>
          <a:xfrm>
            <a:off x="6534150" y="4717593"/>
            <a:ext cx="2749550" cy="400050"/>
            <a:chOff x="6534150" y="4711700"/>
            <a:chExt cx="2749550" cy="400050"/>
          </a:xfrm>
        </p:grpSpPr>
        <p:cxnSp>
          <p:nvCxnSpPr>
            <p:cNvPr id="29" name="Connector: Elbow 28">
              <a:extLst>
                <a:ext uri="{FF2B5EF4-FFF2-40B4-BE49-F238E27FC236}">
                  <a16:creationId xmlns:a16="http://schemas.microsoft.com/office/drawing/2014/main" id="{179EC762-1D92-B8AB-1C3A-7D6618D22C1E}"/>
                </a:ext>
              </a:extLst>
            </p:cNvPr>
            <p:cNvCxnSpPr>
              <a:cxnSpLocks/>
            </p:cNvCxnSpPr>
            <p:nvPr/>
          </p:nvCxnSpPr>
          <p:spPr>
            <a:xfrm>
              <a:off x="6534150" y="4845050"/>
              <a:ext cx="1390650" cy="260350"/>
            </a:xfrm>
            <a:prstGeom prst="bentConnector3">
              <a:avLst>
                <a:gd name="adj1" fmla="val 17580"/>
              </a:avLst>
            </a:prstGeom>
          </p:spPr>
          <p:style>
            <a:lnRef idx="3">
              <a:schemeClr val="accent6"/>
            </a:lnRef>
            <a:fillRef idx="0">
              <a:schemeClr val="accent6"/>
            </a:fillRef>
            <a:effectRef idx="2">
              <a:schemeClr val="accent6"/>
            </a:effectRef>
            <a:fontRef idx="minor">
              <a:schemeClr val="tx1"/>
            </a:fontRef>
          </p:style>
        </p:cxnSp>
        <p:cxnSp>
          <p:nvCxnSpPr>
            <p:cNvPr id="30" name="Connector: Elbow 29">
              <a:extLst>
                <a:ext uri="{FF2B5EF4-FFF2-40B4-BE49-F238E27FC236}">
                  <a16:creationId xmlns:a16="http://schemas.microsoft.com/office/drawing/2014/main" id="{E32EA9C2-B338-B029-C3F3-4FD2C6D697B4}"/>
                </a:ext>
              </a:extLst>
            </p:cNvPr>
            <p:cNvCxnSpPr/>
            <p:nvPr/>
          </p:nvCxnSpPr>
          <p:spPr>
            <a:xfrm rot="10800000" flipV="1">
              <a:off x="7924800" y="4711700"/>
              <a:ext cx="1358900" cy="400050"/>
            </a:xfrm>
            <a:prstGeom prst="bentConnector3">
              <a:avLst>
                <a:gd name="adj1" fmla="val 100000"/>
              </a:avLst>
            </a:prstGeom>
          </p:spPr>
          <p:style>
            <a:lnRef idx="3">
              <a:schemeClr val="accent6"/>
            </a:lnRef>
            <a:fillRef idx="0">
              <a:schemeClr val="accent6"/>
            </a:fillRef>
            <a:effectRef idx="2">
              <a:schemeClr val="accent6"/>
            </a:effectRef>
            <a:fontRef idx="minor">
              <a:schemeClr val="tx1"/>
            </a:fontRef>
          </p:style>
        </p:cxnSp>
      </p:grpSp>
      <p:sp>
        <p:nvSpPr>
          <p:cNvPr id="31" name="TextBox 30">
            <a:extLst>
              <a:ext uri="{FF2B5EF4-FFF2-40B4-BE49-F238E27FC236}">
                <a16:creationId xmlns:a16="http://schemas.microsoft.com/office/drawing/2014/main" id="{F966A5F5-BC86-FB59-4161-E130A6917ED4}"/>
              </a:ext>
            </a:extLst>
          </p:cNvPr>
          <p:cNvSpPr txBox="1"/>
          <p:nvPr/>
        </p:nvSpPr>
        <p:spPr>
          <a:xfrm>
            <a:off x="8743950" y="4419733"/>
            <a:ext cx="539750" cy="261610"/>
          </a:xfrm>
          <a:prstGeom prst="rect">
            <a:avLst/>
          </a:prstGeom>
          <a:noFill/>
        </p:spPr>
        <p:txBody>
          <a:bodyPr wrap="square" rtlCol="1">
            <a:spAutoFit/>
          </a:bodyPr>
          <a:lstStyle/>
          <a:p>
            <a:r>
              <a:rPr lang="en-US" sz="1100" dirty="0">
                <a:solidFill>
                  <a:schemeClr val="accent6"/>
                </a:solidFill>
              </a:rPr>
              <a:t>-7.5V</a:t>
            </a:r>
            <a:endParaRPr lang="he-IL" sz="1100" dirty="0">
              <a:solidFill>
                <a:schemeClr val="accent6"/>
              </a:solidFill>
            </a:endParaRPr>
          </a:p>
        </p:txBody>
      </p:sp>
      <p:sp>
        <p:nvSpPr>
          <p:cNvPr id="32" name="TextBox 31">
            <a:extLst>
              <a:ext uri="{FF2B5EF4-FFF2-40B4-BE49-F238E27FC236}">
                <a16:creationId xmlns:a16="http://schemas.microsoft.com/office/drawing/2014/main" id="{33C7D948-4941-BF26-AE2A-13166A74A9EE}"/>
              </a:ext>
            </a:extLst>
          </p:cNvPr>
          <p:cNvSpPr txBox="1"/>
          <p:nvPr/>
        </p:nvSpPr>
        <p:spPr>
          <a:xfrm>
            <a:off x="8775700" y="2243235"/>
            <a:ext cx="476250" cy="261605"/>
          </a:xfrm>
          <a:prstGeom prst="rect">
            <a:avLst/>
          </a:prstGeom>
          <a:noFill/>
        </p:spPr>
        <p:txBody>
          <a:bodyPr wrap="square" rtlCol="1">
            <a:spAutoFit/>
          </a:bodyPr>
          <a:lstStyle/>
          <a:p>
            <a:r>
              <a:rPr lang="en-US" sz="1100" dirty="0">
                <a:solidFill>
                  <a:schemeClr val="accent4"/>
                </a:solidFill>
              </a:rPr>
              <a:t>15V</a:t>
            </a:r>
            <a:endParaRPr lang="he-IL" sz="1100" dirty="0">
              <a:solidFill>
                <a:schemeClr val="accent4"/>
              </a:solidFill>
            </a:endParaRPr>
          </a:p>
        </p:txBody>
      </p:sp>
      <p:grpSp>
        <p:nvGrpSpPr>
          <p:cNvPr id="33" name="Group 32">
            <a:extLst>
              <a:ext uri="{FF2B5EF4-FFF2-40B4-BE49-F238E27FC236}">
                <a16:creationId xmlns:a16="http://schemas.microsoft.com/office/drawing/2014/main" id="{3F484490-17C5-C479-8F4C-2D491FA2A063}"/>
              </a:ext>
            </a:extLst>
          </p:cNvPr>
          <p:cNvGrpSpPr/>
          <p:nvPr/>
        </p:nvGrpSpPr>
        <p:grpSpPr>
          <a:xfrm>
            <a:off x="1924050" y="2209343"/>
            <a:ext cx="3784600" cy="2368550"/>
            <a:chOff x="1924050" y="2203450"/>
            <a:chExt cx="3784600" cy="2368550"/>
          </a:xfrm>
        </p:grpSpPr>
        <p:cxnSp>
          <p:nvCxnSpPr>
            <p:cNvPr id="34" name="Connector: Elbow 33">
              <a:extLst>
                <a:ext uri="{FF2B5EF4-FFF2-40B4-BE49-F238E27FC236}">
                  <a16:creationId xmlns:a16="http://schemas.microsoft.com/office/drawing/2014/main" id="{9B151AF3-7787-2311-63AC-0E2BE1ECD04A}"/>
                </a:ext>
              </a:extLst>
            </p:cNvPr>
            <p:cNvCxnSpPr/>
            <p:nvPr/>
          </p:nvCxnSpPr>
          <p:spPr>
            <a:xfrm>
              <a:off x="1924050" y="4095750"/>
              <a:ext cx="3784600" cy="476250"/>
            </a:xfrm>
            <a:prstGeom prst="bentConnector3">
              <a:avLst>
                <a:gd name="adj1" fmla="val 92450"/>
              </a:avLst>
            </a:prstGeom>
          </p:spPr>
          <p:style>
            <a:lnRef idx="3">
              <a:schemeClr val="accent6"/>
            </a:lnRef>
            <a:fillRef idx="0">
              <a:schemeClr val="accent6"/>
            </a:fillRef>
            <a:effectRef idx="2">
              <a:schemeClr val="accent6"/>
            </a:effectRef>
            <a:fontRef idx="minor">
              <a:schemeClr val="tx1"/>
            </a:fontRef>
          </p:style>
        </p:cxnSp>
        <p:cxnSp>
          <p:nvCxnSpPr>
            <p:cNvPr id="35" name="Connector: Elbow 34">
              <a:extLst>
                <a:ext uri="{FF2B5EF4-FFF2-40B4-BE49-F238E27FC236}">
                  <a16:creationId xmlns:a16="http://schemas.microsoft.com/office/drawing/2014/main" id="{98D50DA2-BD77-6B71-D341-BD9E83CA86CC}"/>
                </a:ext>
              </a:extLst>
            </p:cNvPr>
            <p:cNvCxnSpPr>
              <a:cxnSpLocks/>
            </p:cNvCxnSpPr>
            <p:nvPr/>
          </p:nvCxnSpPr>
          <p:spPr>
            <a:xfrm flipV="1">
              <a:off x="1924050" y="2203450"/>
              <a:ext cx="3232150" cy="1892300"/>
            </a:xfrm>
            <a:prstGeom prst="bentConnector3">
              <a:avLst>
                <a:gd name="adj1" fmla="val 12279"/>
              </a:avLst>
            </a:prstGeom>
          </p:spPr>
          <p:style>
            <a:lnRef idx="3">
              <a:schemeClr val="accent6"/>
            </a:lnRef>
            <a:fillRef idx="0">
              <a:schemeClr val="accent6"/>
            </a:fillRef>
            <a:effectRef idx="2">
              <a:schemeClr val="accent6"/>
            </a:effectRef>
            <a:fontRef idx="minor">
              <a:schemeClr val="tx1"/>
            </a:fontRef>
          </p:style>
        </p:cxnSp>
        <p:cxnSp>
          <p:nvCxnSpPr>
            <p:cNvPr id="36" name="Connector: Elbow 35">
              <a:extLst>
                <a:ext uri="{FF2B5EF4-FFF2-40B4-BE49-F238E27FC236}">
                  <a16:creationId xmlns:a16="http://schemas.microsoft.com/office/drawing/2014/main" id="{A2F9BFFF-87CA-DF3C-E464-53298B1806EE}"/>
                </a:ext>
              </a:extLst>
            </p:cNvPr>
            <p:cNvCxnSpPr/>
            <p:nvPr/>
          </p:nvCxnSpPr>
          <p:spPr>
            <a:xfrm>
              <a:off x="5168900" y="2203450"/>
              <a:ext cx="539750" cy="342900"/>
            </a:xfrm>
            <a:prstGeom prst="bentConnector3">
              <a:avLst>
                <a:gd name="adj1" fmla="val -1765"/>
              </a:avLst>
            </a:prstGeom>
          </p:spPr>
          <p:style>
            <a:lnRef idx="3">
              <a:schemeClr val="accent6"/>
            </a:lnRef>
            <a:fillRef idx="0">
              <a:schemeClr val="accent6"/>
            </a:fillRef>
            <a:effectRef idx="2">
              <a:schemeClr val="accent6"/>
            </a:effectRef>
            <a:fontRef idx="minor">
              <a:schemeClr val="tx1"/>
            </a:fontRef>
          </p:style>
        </p:cxnSp>
      </p:grpSp>
      <p:cxnSp>
        <p:nvCxnSpPr>
          <p:cNvPr id="37" name="Connector: Elbow 36">
            <a:extLst>
              <a:ext uri="{FF2B5EF4-FFF2-40B4-BE49-F238E27FC236}">
                <a16:creationId xmlns:a16="http://schemas.microsoft.com/office/drawing/2014/main" id="{9D89F10B-973C-E105-61FE-0C2F14A857DA}"/>
              </a:ext>
            </a:extLst>
          </p:cNvPr>
          <p:cNvCxnSpPr>
            <a:cxnSpLocks/>
          </p:cNvCxnSpPr>
          <p:nvPr/>
        </p:nvCxnSpPr>
        <p:spPr>
          <a:xfrm flipV="1">
            <a:off x="1924050" y="5111751"/>
            <a:ext cx="3778250" cy="69849"/>
          </a:xfrm>
          <a:prstGeom prst="bentConnector3">
            <a:avLst>
              <a:gd name="adj1" fmla="val 71513"/>
            </a:avLst>
          </a:prstGeom>
        </p:spPr>
        <p:style>
          <a:lnRef idx="3">
            <a:schemeClr val="accent6"/>
          </a:lnRef>
          <a:fillRef idx="0">
            <a:schemeClr val="accent6"/>
          </a:fillRef>
          <a:effectRef idx="2">
            <a:schemeClr val="accent6"/>
          </a:effectRef>
          <a:fontRef idx="minor">
            <a:schemeClr val="tx1"/>
          </a:fontRef>
        </p:style>
      </p:cxnSp>
      <p:sp>
        <p:nvSpPr>
          <p:cNvPr id="39" name="TextBox 38">
            <a:extLst>
              <a:ext uri="{FF2B5EF4-FFF2-40B4-BE49-F238E27FC236}">
                <a16:creationId xmlns:a16="http://schemas.microsoft.com/office/drawing/2014/main" id="{5F9EE777-5908-1827-022A-7DC15070491A}"/>
              </a:ext>
            </a:extLst>
          </p:cNvPr>
          <p:cNvSpPr txBox="1"/>
          <p:nvPr/>
        </p:nvSpPr>
        <p:spPr>
          <a:xfrm>
            <a:off x="1425232" y="3895885"/>
            <a:ext cx="539750" cy="261610"/>
          </a:xfrm>
          <a:prstGeom prst="rect">
            <a:avLst/>
          </a:prstGeom>
          <a:noFill/>
        </p:spPr>
        <p:txBody>
          <a:bodyPr wrap="square" rtlCol="1">
            <a:spAutoFit/>
          </a:bodyPr>
          <a:lstStyle/>
          <a:p>
            <a:r>
              <a:rPr lang="en-US" sz="1100" dirty="0">
                <a:solidFill>
                  <a:schemeClr val="accent6"/>
                </a:solidFill>
              </a:rPr>
              <a:t>0V</a:t>
            </a:r>
            <a:endParaRPr lang="he-IL" sz="1100" dirty="0">
              <a:solidFill>
                <a:schemeClr val="accent6"/>
              </a:solidFill>
            </a:endParaRPr>
          </a:p>
        </p:txBody>
      </p:sp>
      <p:sp>
        <p:nvSpPr>
          <p:cNvPr id="42" name="TextBox 41">
            <a:extLst>
              <a:ext uri="{FF2B5EF4-FFF2-40B4-BE49-F238E27FC236}">
                <a16:creationId xmlns:a16="http://schemas.microsoft.com/office/drawing/2014/main" id="{738F136F-45D5-0969-0F03-0E576F67CFF0}"/>
              </a:ext>
            </a:extLst>
          </p:cNvPr>
          <p:cNvSpPr txBox="1"/>
          <p:nvPr/>
        </p:nvSpPr>
        <p:spPr>
          <a:xfrm>
            <a:off x="1425232" y="4974595"/>
            <a:ext cx="539750" cy="261610"/>
          </a:xfrm>
          <a:prstGeom prst="rect">
            <a:avLst/>
          </a:prstGeom>
          <a:noFill/>
        </p:spPr>
        <p:txBody>
          <a:bodyPr wrap="square" rtlCol="1">
            <a:spAutoFit/>
          </a:bodyPr>
          <a:lstStyle/>
          <a:p>
            <a:r>
              <a:rPr lang="en-US" sz="1100" dirty="0">
                <a:solidFill>
                  <a:schemeClr val="accent6"/>
                </a:solidFill>
              </a:rPr>
              <a:t>0V</a:t>
            </a:r>
            <a:endParaRPr lang="he-IL" sz="1100" dirty="0">
              <a:solidFill>
                <a:schemeClr val="accent6"/>
              </a:solidFill>
            </a:endParaRPr>
          </a:p>
        </p:txBody>
      </p:sp>
      <p:sp>
        <p:nvSpPr>
          <p:cNvPr id="38" name="TextBox 37">
            <a:extLst>
              <a:ext uri="{FF2B5EF4-FFF2-40B4-BE49-F238E27FC236}">
                <a16:creationId xmlns:a16="http://schemas.microsoft.com/office/drawing/2014/main" id="{EB36A142-6B4C-925A-897F-9670889A6ABE}"/>
              </a:ext>
            </a:extLst>
          </p:cNvPr>
          <p:cNvSpPr txBox="1"/>
          <p:nvPr/>
        </p:nvSpPr>
        <p:spPr>
          <a:xfrm>
            <a:off x="1569283" y="1603389"/>
            <a:ext cx="476250" cy="261605"/>
          </a:xfrm>
          <a:prstGeom prst="rect">
            <a:avLst/>
          </a:prstGeom>
          <a:noFill/>
        </p:spPr>
        <p:txBody>
          <a:bodyPr wrap="square" rtlCol="1">
            <a:spAutoFit/>
          </a:bodyPr>
          <a:lstStyle/>
          <a:p>
            <a:r>
              <a:rPr lang="en-US" sz="1100" dirty="0">
                <a:solidFill>
                  <a:schemeClr val="accent4"/>
                </a:solidFill>
              </a:rPr>
              <a:t>5V</a:t>
            </a:r>
            <a:endParaRPr lang="he-IL" sz="1100" dirty="0">
              <a:solidFill>
                <a:schemeClr val="accent4"/>
              </a:solidFill>
            </a:endParaRPr>
          </a:p>
        </p:txBody>
      </p:sp>
      <p:sp>
        <p:nvSpPr>
          <p:cNvPr id="48" name="TextBox 47">
            <a:extLst>
              <a:ext uri="{FF2B5EF4-FFF2-40B4-BE49-F238E27FC236}">
                <a16:creationId xmlns:a16="http://schemas.microsoft.com/office/drawing/2014/main" id="{AEE7D8DC-4E63-B111-F90F-E85D616BF40B}"/>
              </a:ext>
            </a:extLst>
          </p:cNvPr>
          <p:cNvSpPr txBox="1"/>
          <p:nvPr/>
        </p:nvSpPr>
        <p:spPr>
          <a:xfrm>
            <a:off x="1569283" y="1597496"/>
            <a:ext cx="539750" cy="261610"/>
          </a:xfrm>
          <a:prstGeom prst="rect">
            <a:avLst/>
          </a:prstGeom>
          <a:noFill/>
        </p:spPr>
        <p:txBody>
          <a:bodyPr wrap="square" rtlCol="1">
            <a:spAutoFit/>
          </a:bodyPr>
          <a:lstStyle/>
          <a:p>
            <a:r>
              <a:rPr lang="en-US" sz="1100" dirty="0">
                <a:solidFill>
                  <a:schemeClr val="accent6"/>
                </a:solidFill>
              </a:rPr>
              <a:t>0V</a:t>
            </a:r>
            <a:endParaRPr lang="he-IL" sz="1100" dirty="0">
              <a:solidFill>
                <a:schemeClr val="accent6"/>
              </a:solidFill>
            </a:endParaRPr>
          </a:p>
        </p:txBody>
      </p:sp>
      <p:sp>
        <p:nvSpPr>
          <p:cNvPr id="49" name="TextBox 48">
            <a:extLst>
              <a:ext uri="{FF2B5EF4-FFF2-40B4-BE49-F238E27FC236}">
                <a16:creationId xmlns:a16="http://schemas.microsoft.com/office/drawing/2014/main" id="{C1735143-9DC0-AAE5-C572-5D085FFBA15A}"/>
              </a:ext>
            </a:extLst>
          </p:cNvPr>
          <p:cNvSpPr txBox="1"/>
          <p:nvPr/>
        </p:nvSpPr>
        <p:spPr>
          <a:xfrm>
            <a:off x="1425232" y="4974595"/>
            <a:ext cx="539750" cy="261610"/>
          </a:xfrm>
          <a:prstGeom prst="rect">
            <a:avLst/>
          </a:prstGeom>
          <a:noFill/>
        </p:spPr>
        <p:txBody>
          <a:bodyPr wrap="square" rtlCol="1">
            <a:spAutoFit/>
          </a:bodyPr>
          <a:lstStyle/>
          <a:p>
            <a:r>
              <a:rPr lang="en-US" sz="1100" dirty="0">
                <a:solidFill>
                  <a:schemeClr val="accent6"/>
                </a:solidFill>
              </a:rPr>
              <a:t>0V</a:t>
            </a:r>
            <a:endParaRPr lang="he-IL" sz="1100" dirty="0">
              <a:solidFill>
                <a:schemeClr val="accent6"/>
              </a:solidFill>
            </a:endParaRPr>
          </a:p>
        </p:txBody>
      </p:sp>
      <p:sp>
        <p:nvSpPr>
          <p:cNvPr id="50" name="TextBox 49">
            <a:extLst>
              <a:ext uri="{FF2B5EF4-FFF2-40B4-BE49-F238E27FC236}">
                <a16:creationId xmlns:a16="http://schemas.microsoft.com/office/drawing/2014/main" id="{0C42FDDA-C910-7080-8559-3665B2672C62}"/>
              </a:ext>
            </a:extLst>
          </p:cNvPr>
          <p:cNvSpPr txBox="1"/>
          <p:nvPr/>
        </p:nvSpPr>
        <p:spPr>
          <a:xfrm>
            <a:off x="1444625" y="3888193"/>
            <a:ext cx="476250" cy="261605"/>
          </a:xfrm>
          <a:prstGeom prst="rect">
            <a:avLst/>
          </a:prstGeom>
          <a:noFill/>
        </p:spPr>
        <p:txBody>
          <a:bodyPr wrap="square" rtlCol="1">
            <a:spAutoFit/>
          </a:bodyPr>
          <a:lstStyle/>
          <a:p>
            <a:r>
              <a:rPr lang="en-US" sz="1100" dirty="0">
                <a:solidFill>
                  <a:schemeClr val="accent4"/>
                </a:solidFill>
              </a:rPr>
              <a:t>5V</a:t>
            </a:r>
            <a:endParaRPr lang="he-IL" sz="1100" dirty="0">
              <a:solidFill>
                <a:schemeClr val="accent4"/>
              </a:solidFill>
            </a:endParaRPr>
          </a:p>
        </p:txBody>
      </p:sp>
    </p:spTree>
    <p:extLst>
      <p:ext uri="{BB962C8B-B14F-4D97-AF65-F5344CB8AC3E}">
        <p14:creationId xmlns:p14="http://schemas.microsoft.com/office/powerpoint/2010/main" val="397217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31" grpId="0"/>
      <p:bldP spid="32" grpId="0"/>
      <p:bldP spid="39" grpId="0"/>
      <p:bldP spid="38" grpId="0"/>
      <p:bldP spid="48"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9F5993-2897-4C4A-B6C2-7F42B1DCA0FB}"/>
              </a:ext>
            </a:extLst>
          </p:cNvPr>
          <p:cNvPicPr>
            <a:picLocks noGrp="1" noChangeAspect="1"/>
          </p:cNvPicPr>
          <p:nvPr>
            <p:ph idx="1"/>
          </p:nvPr>
        </p:nvPicPr>
        <p:blipFill>
          <a:blip r:embed="rId3"/>
          <a:stretch>
            <a:fillRect/>
          </a:stretch>
        </p:blipFill>
        <p:spPr>
          <a:xfrm>
            <a:off x="3204197" y="2204066"/>
            <a:ext cx="3391373" cy="3315163"/>
          </a:xfrm>
        </p:spPr>
      </p:pic>
      <p:sp>
        <p:nvSpPr>
          <p:cNvPr id="3" name="TextBox 2">
            <a:extLst>
              <a:ext uri="{FF2B5EF4-FFF2-40B4-BE49-F238E27FC236}">
                <a16:creationId xmlns:a16="http://schemas.microsoft.com/office/drawing/2014/main" id="{9EED90CF-D747-4B94-9F3E-9F947C85E906}"/>
              </a:ext>
            </a:extLst>
          </p:cNvPr>
          <p:cNvSpPr txBox="1"/>
          <p:nvPr/>
        </p:nvSpPr>
        <p:spPr>
          <a:xfrm>
            <a:off x="3980766" y="1633194"/>
            <a:ext cx="2755736" cy="738664"/>
          </a:xfrm>
          <a:prstGeom prst="rect">
            <a:avLst/>
          </a:prstGeom>
          <a:noFill/>
        </p:spPr>
        <p:txBody>
          <a:bodyPr wrap="square" rtlCol="1">
            <a:spAutoFit/>
          </a:bodyPr>
          <a:lstStyle/>
          <a:p>
            <a:r>
              <a:rPr lang="en-US" sz="2400" b="1" dirty="0">
                <a:solidFill>
                  <a:schemeClr val="accent1"/>
                </a:solidFill>
                <a:effectLst>
                  <a:outerShdw blurRad="38100" dist="38100" dir="2700000" algn="tl">
                    <a:srgbClr val="000000">
                      <a:alpha val="43137"/>
                    </a:srgbClr>
                  </a:outerShdw>
                </a:effectLst>
              </a:rPr>
              <a:t>Two different GND</a:t>
            </a:r>
          </a:p>
          <a:p>
            <a:endParaRPr lang="he-IL" dirty="0"/>
          </a:p>
        </p:txBody>
      </p:sp>
      <p:sp>
        <p:nvSpPr>
          <p:cNvPr id="4" name="TextBox 3">
            <a:extLst>
              <a:ext uri="{FF2B5EF4-FFF2-40B4-BE49-F238E27FC236}">
                <a16:creationId xmlns:a16="http://schemas.microsoft.com/office/drawing/2014/main" id="{315F584F-E5B9-5723-2B84-F839675B34DF}"/>
              </a:ext>
            </a:extLst>
          </p:cNvPr>
          <p:cNvSpPr txBox="1"/>
          <p:nvPr/>
        </p:nvSpPr>
        <p:spPr>
          <a:xfrm>
            <a:off x="1070418" y="2143526"/>
            <a:ext cx="2227122" cy="1107996"/>
          </a:xfrm>
          <a:prstGeom prst="rect">
            <a:avLst/>
          </a:prstGeom>
          <a:noFill/>
        </p:spPr>
        <p:txBody>
          <a:bodyPr wrap="square" rtlCol="1">
            <a:spAutoFit/>
          </a:bodyPr>
          <a:lstStyle/>
          <a:p>
            <a:r>
              <a:rPr lang="en-US" sz="2400" b="1" dirty="0">
                <a:solidFill>
                  <a:schemeClr val="accent2"/>
                </a:solidFill>
                <a:effectLst>
                  <a:outerShdw blurRad="38100" dist="38100" dir="2700000" algn="tl">
                    <a:srgbClr val="000000">
                      <a:alpha val="43137"/>
                    </a:srgbClr>
                  </a:outerShdw>
                </a:effectLst>
              </a:rPr>
              <a:t>Two different OUTPUTS</a:t>
            </a:r>
          </a:p>
          <a:p>
            <a:endParaRPr lang="he-IL" dirty="0"/>
          </a:p>
        </p:txBody>
      </p:sp>
      <p:graphicFrame>
        <p:nvGraphicFramePr>
          <p:cNvPr id="6" name="Table 5">
            <a:extLst>
              <a:ext uri="{FF2B5EF4-FFF2-40B4-BE49-F238E27FC236}">
                <a16:creationId xmlns:a16="http://schemas.microsoft.com/office/drawing/2014/main" id="{5118DD70-8799-D07A-8CBF-1B98929FB1A0}"/>
              </a:ext>
            </a:extLst>
          </p:cNvPr>
          <p:cNvGraphicFramePr>
            <a:graphicFrameLocks noGrp="1"/>
          </p:cNvGraphicFramePr>
          <p:nvPr>
            <p:extLst>
              <p:ext uri="{D42A27DB-BD31-4B8C-83A1-F6EECF244321}">
                <p14:modId xmlns:p14="http://schemas.microsoft.com/office/powerpoint/2010/main" val="3594390452"/>
              </p:ext>
            </p:extLst>
          </p:nvPr>
        </p:nvGraphicFramePr>
        <p:xfrm>
          <a:off x="7954804" y="1783080"/>
          <a:ext cx="3863920" cy="3291840"/>
        </p:xfrm>
        <a:graphic>
          <a:graphicData uri="http://schemas.openxmlformats.org/drawingml/2006/table">
            <a:tbl>
              <a:tblPr rtl="1" firstRow="1" bandRow="1">
                <a:tableStyleId>{5C22544A-7EE6-4342-B048-85BDC9FD1C3A}</a:tableStyleId>
              </a:tblPr>
              <a:tblGrid>
                <a:gridCol w="772784">
                  <a:extLst>
                    <a:ext uri="{9D8B030D-6E8A-4147-A177-3AD203B41FA5}">
                      <a16:colId xmlns:a16="http://schemas.microsoft.com/office/drawing/2014/main" val="649329542"/>
                    </a:ext>
                  </a:extLst>
                </a:gridCol>
                <a:gridCol w="772784">
                  <a:extLst>
                    <a:ext uri="{9D8B030D-6E8A-4147-A177-3AD203B41FA5}">
                      <a16:colId xmlns:a16="http://schemas.microsoft.com/office/drawing/2014/main" val="2082182882"/>
                    </a:ext>
                  </a:extLst>
                </a:gridCol>
                <a:gridCol w="772784">
                  <a:extLst>
                    <a:ext uri="{9D8B030D-6E8A-4147-A177-3AD203B41FA5}">
                      <a16:colId xmlns:a16="http://schemas.microsoft.com/office/drawing/2014/main" val="2110374276"/>
                    </a:ext>
                  </a:extLst>
                </a:gridCol>
                <a:gridCol w="772784">
                  <a:extLst>
                    <a:ext uri="{9D8B030D-6E8A-4147-A177-3AD203B41FA5}">
                      <a16:colId xmlns:a16="http://schemas.microsoft.com/office/drawing/2014/main" val="166345491"/>
                    </a:ext>
                  </a:extLst>
                </a:gridCol>
                <a:gridCol w="772784">
                  <a:extLst>
                    <a:ext uri="{9D8B030D-6E8A-4147-A177-3AD203B41FA5}">
                      <a16:colId xmlns:a16="http://schemas.microsoft.com/office/drawing/2014/main" val="1823651080"/>
                    </a:ext>
                  </a:extLst>
                </a:gridCol>
              </a:tblGrid>
              <a:tr h="281817">
                <a:tc>
                  <a:txBody>
                    <a:bodyPr/>
                    <a:lstStyle/>
                    <a:p>
                      <a:pPr rtl="1"/>
                      <a:r>
                        <a:rPr lang="en-US" dirty="0"/>
                        <a:t>OUTL</a:t>
                      </a:r>
                      <a:endParaRPr lang="he-IL" dirty="0"/>
                    </a:p>
                  </a:txBody>
                  <a:tcPr/>
                </a:tc>
                <a:tc>
                  <a:txBody>
                    <a:bodyPr/>
                    <a:lstStyle/>
                    <a:p>
                      <a:pPr rtl="1"/>
                      <a:r>
                        <a:rPr lang="en-US" dirty="0"/>
                        <a:t>OUTH</a:t>
                      </a:r>
                      <a:endParaRPr lang="he-IL" dirty="0"/>
                    </a:p>
                  </a:txBody>
                  <a:tcPr/>
                </a:tc>
                <a:tc>
                  <a:txBody>
                    <a:bodyPr/>
                    <a:lstStyle/>
                    <a:p>
                      <a:pPr rtl="1"/>
                      <a:r>
                        <a:rPr lang="en-US" dirty="0"/>
                        <a:t>IN+</a:t>
                      </a:r>
                      <a:endParaRPr lang="he-IL" dirty="0"/>
                    </a:p>
                  </a:txBody>
                  <a:tcPr/>
                </a:tc>
                <a:tc>
                  <a:txBody>
                    <a:bodyPr/>
                    <a:lstStyle/>
                    <a:p>
                      <a:pPr rtl="1"/>
                      <a:r>
                        <a:rPr lang="en-US" dirty="0"/>
                        <a:t>IN-</a:t>
                      </a:r>
                      <a:endParaRPr lang="he-IL" dirty="0"/>
                    </a:p>
                  </a:txBody>
                  <a:tcPr/>
                </a:tc>
                <a:tc>
                  <a:txBody>
                    <a:bodyPr/>
                    <a:lstStyle/>
                    <a:p>
                      <a:pPr rtl="1"/>
                      <a:r>
                        <a:rPr lang="en-US" dirty="0"/>
                        <a:t>/RTS</a:t>
                      </a:r>
                      <a:endParaRPr lang="he-IL" dirty="0"/>
                    </a:p>
                  </a:txBody>
                  <a:tcPr/>
                </a:tc>
                <a:extLst>
                  <a:ext uri="{0D108BD9-81ED-4DB2-BD59-A6C34878D82A}">
                    <a16:rowId xmlns:a16="http://schemas.microsoft.com/office/drawing/2014/main" val="1534224576"/>
                  </a:ext>
                </a:extLst>
              </a:tr>
              <a:tr h="281817">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0</a:t>
                      </a:r>
                      <a:endParaRPr lang="he-IL" dirty="0"/>
                    </a:p>
                  </a:txBody>
                  <a:tcPr/>
                </a:tc>
                <a:tc>
                  <a:txBody>
                    <a:bodyPr/>
                    <a:lstStyle/>
                    <a:p>
                      <a:pPr rtl="1"/>
                      <a:r>
                        <a:rPr lang="en-US" dirty="0"/>
                        <a:t>0</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1073569205"/>
                  </a:ext>
                </a:extLst>
              </a:tr>
              <a:tr h="281817">
                <a:tc>
                  <a:txBody>
                    <a:bodyPr/>
                    <a:lstStyle/>
                    <a:p>
                      <a:pPr rtl="1"/>
                      <a:r>
                        <a:rPr lang="en-US" dirty="0"/>
                        <a:t>0</a:t>
                      </a:r>
                      <a:endParaRPr lang="he-IL" dirty="0"/>
                    </a:p>
                  </a:txBody>
                  <a:tcPr/>
                </a:tc>
                <a:tc>
                  <a:txBody>
                    <a:bodyPr/>
                    <a:lstStyle/>
                    <a:p>
                      <a:pPr rtl="1"/>
                      <a:r>
                        <a:rPr lang="en-US" dirty="0"/>
                        <a:t>1</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2723187211"/>
                  </a:ext>
                </a:extLst>
              </a:tr>
              <a:tr h="281817">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0</a:t>
                      </a:r>
                      <a:endParaRPr lang="he-IL" dirty="0"/>
                    </a:p>
                  </a:txBody>
                  <a:tcPr/>
                </a:tc>
                <a:tc>
                  <a:txBody>
                    <a:bodyPr/>
                    <a:lstStyle/>
                    <a:p>
                      <a:pPr rtl="1"/>
                      <a:r>
                        <a:rPr lang="en-US" dirty="0"/>
                        <a:t>1</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2887243785"/>
                  </a:ext>
                </a:extLst>
              </a:tr>
              <a:tr h="281817">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1</a:t>
                      </a:r>
                      <a:endParaRPr lang="he-IL" dirty="0"/>
                    </a:p>
                  </a:txBody>
                  <a:tcPr/>
                </a:tc>
                <a:tc>
                  <a:txBody>
                    <a:bodyPr/>
                    <a:lstStyle/>
                    <a:p>
                      <a:pPr rtl="1"/>
                      <a:r>
                        <a:rPr lang="en-US" dirty="0"/>
                        <a:t>1</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1915542129"/>
                  </a:ext>
                </a:extLst>
              </a:tr>
              <a:tr h="281817">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0</a:t>
                      </a:r>
                      <a:endParaRPr lang="he-IL" dirty="0"/>
                    </a:p>
                  </a:txBody>
                  <a:tcPr/>
                </a:tc>
                <a:tc>
                  <a:txBody>
                    <a:bodyPr/>
                    <a:lstStyle/>
                    <a:p>
                      <a:pPr rtl="1"/>
                      <a:r>
                        <a:rPr lang="en-US" dirty="0"/>
                        <a:t>0</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1573345985"/>
                  </a:ext>
                </a:extLst>
              </a:tr>
              <a:tr h="281817">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681915514"/>
                  </a:ext>
                </a:extLst>
              </a:tr>
              <a:tr h="281817">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0</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3896546096"/>
                  </a:ext>
                </a:extLst>
              </a:tr>
              <a:tr h="281817">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1</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467180110"/>
                  </a:ext>
                </a:extLst>
              </a:tr>
            </a:tbl>
          </a:graphicData>
        </a:graphic>
      </p:graphicFrame>
      <p:sp>
        <p:nvSpPr>
          <p:cNvPr id="7" name="TextBox 6">
            <a:extLst>
              <a:ext uri="{FF2B5EF4-FFF2-40B4-BE49-F238E27FC236}">
                <a16:creationId xmlns:a16="http://schemas.microsoft.com/office/drawing/2014/main" id="{53ACAEE4-69E9-A02F-2194-A6899BECF9E3}"/>
              </a:ext>
            </a:extLst>
          </p:cNvPr>
          <p:cNvSpPr txBox="1"/>
          <p:nvPr/>
        </p:nvSpPr>
        <p:spPr>
          <a:xfrm>
            <a:off x="728240" y="3718265"/>
            <a:ext cx="2002587" cy="1200329"/>
          </a:xfrm>
          <a:prstGeom prst="rect">
            <a:avLst/>
          </a:prstGeom>
          <a:noFill/>
        </p:spPr>
        <p:txBody>
          <a:bodyPr wrap="square" rtlCol="1">
            <a:spAutoFit/>
          </a:bodyPr>
          <a:lstStyle/>
          <a:p>
            <a:r>
              <a:rPr lang="en-US" sz="2400" b="1" dirty="0">
                <a:solidFill>
                  <a:schemeClr val="accent6"/>
                </a:solidFill>
                <a:effectLst>
                  <a:outerShdw blurRad="38100" dist="38100" dir="2700000" algn="tl">
                    <a:srgbClr val="000000">
                      <a:alpha val="43137"/>
                    </a:srgbClr>
                  </a:outerShdw>
                </a:effectLst>
              </a:rPr>
              <a:t>Desaturation and Clamping protection</a:t>
            </a:r>
            <a:endParaRPr lang="he-IL" sz="2400" b="1" dirty="0">
              <a:solidFill>
                <a:schemeClr val="accent6"/>
              </a:solidFill>
              <a:effectLst>
                <a:outerShdw blurRad="38100" dist="38100" dir="2700000" algn="tl">
                  <a:srgbClr val="000000">
                    <a:alpha val="43137"/>
                  </a:srgbClr>
                </a:outerShdw>
              </a:effectLst>
            </a:endParaRPr>
          </a:p>
        </p:txBody>
      </p:sp>
      <p:cxnSp>
        <p:nvCxnSpPr>
          <p:cNvPr id="10" name="Straight Arrow Connector 9">
            <a:extLst>
              <a:ext uri="{FF2B5EF4-FFF2-40B4-BE49-F238E27FC236}">
                <a16:creationId xmlns:a16="http://schemas.microsoft.com/office/drawing/2014/main" id="{D5A54449-D029-3516-8B04-C63CA110AA65}"/>
              </a:ext>
            </a:extLst>
          </p:cNvPr>
          <p:cNvCxnSpPr>
            <a:cxnSpLocks/>
            <a:stCxn id="7" idx="3"/>
          </p:cNvCxnSpPr>
          <p:nvPr/>
        </p:nvCxnSpPr>
        <p:spPr>
          <a:xfrm flipV="1">
            <a:off x="2730827" y="2993933"/>
            <a:ext cx="637722" cy="132449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9142B467-BB23-723B-42F9-6096A09AB60A}"/>
              </a:ext>
            </a:extLst>
          </p:cNvPr>
          <p:cNvCxnSpPr>
            <a:cxnSpLocks/>
            <a:stCxn id="7" idx="3"/>
          </p:cNvCxnSpPr>
          <p:nvPr/>
        </p:nvCxnSpPr>
        <p:spPr>
          <a:xfrm>
            <a:off x="2730827" y="4318430"/>
            <a:ext cx="657020" cy="48018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C22F538B-1BD6-8E9A-9FE4-70A24AD9556B}"/>
              </a:ext>
            </a:extLst>
          </p:cNvPr>
          <p:cNvCxnSpPr>
            <a:cxnSpLocks/>
          </p:cNvCxnSpPr>
          <p:nvPr/>
        </p:nvCxnSpPr>
        <p:spPr>
          <a:xfrm>
            <a:off x="4773330" y="2028605"/>
            <a:ext cx="1274970" cy="6002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E1176DAA-4971-5A6F-2880-6E4A3D427788}"/>
              </a:ext>
            </a:extLst>
          </p:cNvPr>
          <p:cNvCxnSpPr>
            <a:cxnSpLocks/>
          </p:cNvCxnSpPr>
          <p:nvPr/>
        </p:nvCxnSpPr>
        <p:spPr>
          <a:xfrm flipH="1">
            <a:off x="3836841" y="2028605"/>
            <a:ext cx="936489" cy="12322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C831E05-BE80-4FA1-68BC-6CF0F03FB6C4}"/>
              </a:ext>
            </a:extLst>
          </p:cNvPr>
          <p:cNvCxnSpPr>
            <a:cxnSpLocks/>
          </p:cNvCxnSpPr>
          <p:nvPr/>
        </p:nvCxnSpPr>
        <p:spPr>
          <a:xfrm>
            <a:off x="2565877" y="2759818"/>
            <a:ext cx="802672" cy="95844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A9447CA1-9731-61FD-3F92-3142D60CB4CE}"/>
              </a:ext>
            </a:extLst>
          </p:cNvPr>
          <p:cNvCxnSpPr>
            <a:cxnSpLocks/>
          </p:cNvCxnSpPr>
          <p:nvPr/>
        </p:nvCxnSpPr>
        <p:spPr>
          <a:xfrm>
            <a:off x="2565877" y="2759818"/>
            <a:ext cx="802672" cy="16944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Connector: Elbow 51">
            <a:extLst>
              <a:ext uri="{FF2B5EF4-FFF2-40B4-BE49-F238E27FC236}">
                <a16:creationId xmlns:a16="http://schemas.microsoft.com/office/drawing/2014/main" id="{F0CA5BA1-EEF0-E3D2-1F4A-0AA3A314824E}"/>
              </a:ext>
            </a:extLst>
          </p:cNvPr>
          <p:cNvCxnSpPr>
            <a:cxnSpLocks/>
          </p:cNvCxnSpPr>
          <p:nvPr/>
        </p:nvCxnSpPr>
        <p:spPr>
          <a:xfrm flipV="1">
            <a:off x="3862840" y="4798613"/>
            <a:ext cx="754124" cy="417693"/>
          </a:xfrm>
          <a:prstGeom prst="bentConnector3">
            <a:avLst>
              <a:gd name="adj1" fmla="val 99575"/>
            </a:avLst>
          </a:prstGeom>
        </p:spPr>
        <p:style>
          <a:lnRef idx="3">
            <a:schemeClr val="accent6"/>
          </a:lnRef>
          <a:fillRef idx="0">
            <a:schemeClr val="accent6"/>
          </a:fillRef>
          <a:effectRef idx="2">
            <a:schemeClr val="accent6"/>
          </a:effectRef>
          <a:fontRef idx="minor">
            <a:schemeClr val="tx1"/>
          </a:fontRef>
        </p:style>
      </p:cxnSp>
      <p:cxnSp>
        <p:nvCxnSpPr>
          <p:cNvPr id="70" name="Connector: Elbow 69">
            <a:extLst>
              <a:ext uri="{FF2B5EF4-FFF2-40B4-BE49-F238E27FC236}">
                <a16:creationId xmlns:a16="http://schemas.microsoft.com/office/drawing/2014/main" id="{761A7BA7-DD5B-DCCD-7C9E-B5BEFB83C578}"/>
              </a:ext>
            </a:extLst>
          </p:cNvPr>
          <p:cNvCxnSpPr>
            <a:cxnSpLocks/>
          </p:cNvCxnSpPr>
          <p:nvPr/>
        </p:nvCxnSpPr>
        <p:spPr>
          <a:xfrm rot="10800000">
            <a:off x="3811513" y="4437637"/>
            <a:ext cx="805454" cy="360977"/>
          </a:xfrm>
          <a:prstGeom prst="bentConnector3">
            <a:avLst>
              <a:gd name="adj1" fmla="val 628"/>
            </a:avLst>
          </a:prstGeom>
        </p:spPr>
        <p:style>
          <a:lnRef idx="3">
            <a:schemeClr val="accent6"/>
          </a:lnRef>
          <a:fillRef idx="0">
            <a:schemeClr val="accent6"/>
          </a:fillRef>
          <a:effectRef idx="2">
            <a:schemeClr val="accent6"/>
          </a:effectRef>
          <a:fontRef idx="minor">
            <a:schemeClr val="tx1"/>
          </a:fontRef>
        </p:style>
      </p:cxnSp>
      <p:cxnSp>
        <p:nvCxnSpPr>
          <p:cNvPr id="80" name="Connector: Elbow 79">
            <a:extLst>
              <a:ext uri="{FF2B5EF4-FFF2-40B4-BE49-F238E27FC236}">
                <a16:creationId xmlns:a16="http://schemas.microsoft.com/office/drawing/2014/main" id="{815F8E68-36E6-363F-A820-D0B81764E1F5}"/>
              </a:ext>
            </a:extLst>
          </p:cNvPr>
          <p:cNvCxnSpPr>
            <a:cxnSpLocks/>
          </p:cNvCxnSpPr>
          <p:nvPr/>
        </p:nvCxnSpPr>
        <p:spPr>
          <a:xfrm flipV="1">
            <a:off x="3811512" y="4079241"/>
            <a:ext cx="805452" cy="2"/>
          </a:xfrm>
          <a:prstGeom prst="bent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81" name="Connector: Elbow 80">
            <a:extLst>
              <a:ext uri="{FF2B5EF4-FFF2-40B4-BE49-F238E27FC236}">
                <a16:creationId xmlns:a16="http://schemas.microsoft.com/office/drawing/2014/main" id="{2602F073-EE71-C8CC-2E02-BB774446D36F}"/>
              </a:ext>
            </a:extLst>
          </p:cNvPr>
          <p:cNvCxnSpPr>
            <a:cxnSpLocks/>
          </p:cNvCxnSpPr>
          <p:nvPr/>
        </p:nvCxnSpPr>
        <p:spPr>
          <a:xfrm rot="10800000">
            <a:off x="3811513" y="3718266"/>
            <a:ext cx="805454" cy="360976"/>
          </a:xfrm>
          <a:prstGeom prst="bentConnector3">
            <a:avLst>
              <a:gd name="adj1" fmla="val 37"/>
            </a:avLst>
          </a:prstGeom>
        </p:spPr>
        <p:style>
          <a:lnRef idx="3">
            <a:schemeClr val="accent2"/>
          </a:lnRef>
          <a:fillRef idx="0">
            <a:schemeClr val="accent2"/>
          </a:fillRef>
          <a:effectRef idx="2">
            <a:schemeClr val="accent2"/>
          </a:effectRef>
          <a:fontRef idx="minor">
            <a:schemeClr val="tx1"/>
          </a:fontRef>
        </p:style>
      </p:cxnSp>
      <p:sp>
        <p:nvSpPr>
          <p:cNvPr id="86" name="TextBox 85">
            <a:extLst>
              <a:ext uri="{FF2B5EF4-FFF2-40B4-BE49-F238E27FC236}">
                <a16:creationId xmlns:a16="http://schemas.microsoft.com/office/drawing/2014/main" id="{A5840044-6BE4-46E7-4B16-E7C39861B341}"/>
              </a:ext>
            </a:extLst>
          </p:cNvPr>
          <p:cNvSpPr txBox="1"/>
          <p:nvPr/>
        </p:nvSpPr>
        <p:spPr>
          <a:xfrm>
            <a:off x="6347853" y="3561324"/>
            <a:ext cx="1467251" cy="1107996"/>
          </a:xfrm>
          <a:prstGeom prst="rect">
            <a:avLst/>
          </a:prstGeom>
          <a:noFill/>
        </p:spPr>
        <p:txBody>
          <a:bodyPr wrap="square" rtlCol="1">
            <a:spAutoFit/>
          </a:bodyPr>
          <a:lstStyle/>
          <a:p>
            <a:r>
              <a:rPr lang="en-US" sz="2400" b="1" dirty="0">
                <a:solidFill>
                  <a:schemeClr val="tx1">
                    <a:lumMod val="50000"/>
                    <a:lumOff val="50000"/>
                  </a:schemeClr>
                </a:solidFill>
                <a:effectLst>
                  <a:outerShdw blurRad="38100" dist="38100" dir="2700000" algn="tl">
                    <a:srgbClr val="000000">
                      <a:alpha val="43137"/>
                    </a:srgbClr>
                  </a:outerShdw>
                </a:effectLst>
              </a:rPr>
              <a:t>Propriety status</a:t>
            </a:r>
          </a:p>
          <a:p>
            <a:endParaRPr lang="he-IL" dirty="0"/>
          </a:p>
        </p:txBody>
      </p:sp>
      <p:cxnSp>
        <p:nvCxnSpPr>
          <p:cNvPr id="87" name="Straight Arrow Connector 86">
            <a:extLst>
              <a:ext uri="{FF2B5EF4-FFF2-40B4-BE49-F238E27FC236}">
                <a16:creationId xmlns:a16="http://schemas.microsoft.com/office/drawing/2014/main" id="{4714E0C6-6E3C-9C12-E95E-2C492C0CEAEA}"/>
              </a:ext>
            </a:extLst>
          </p:cNvPr>
          <p:cNvCxnSpPr>
            <a:cxnSpLocks/>
          </p:cNvCxnSpPr>
          <p:nvPr/>
        </p:nvCxnSpPr>
        <p:spPr>
          <a:xfrm flipH="1" flipV="1">
            <a:off x="6328555" y="3718266"/>
            <a:ext cx="72570" cy="18048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0" name="Straight Arrow Connector 89">
            <a:extLst>
              <a:ext uri="{FF2B5EF4-FFF2-40B4-BE49-F238E27FC236}">
                <a16:creationId xmlns:a16="http://schemas.microsoft.com/office/drawing/2014/main" id="{6B53CFEB-25DC-BFB5-32AE-4F1F7EF9709A}"/>
              </a:ext>
            </a:extLst>
          </p:cNvPr>
          <p:cNvCxnSpPr>
            <a:cxnSpLocks/>
          </p:cNvCxnSpPr>
          <p:nvPr/>
        </p:nvCxnSpPr>
        <p:spPr>
          <a:xfrm flipH="1">
            <a:off x="6347853" y="3872291"/>
            <a:ext cx="53272" cy="20695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itle 1">
            <a:extLst>
              <a:ext uri="{FF2B5EF4-FFF2-40B4-BE49-F238E27FC236}">
                <a16:creationId xmlns:a16="http://schemas.microsoft.com/office/drawing/2014/main" id="{201EDCFE-746D-4C85-8EA3-5716BFFEBE43}"/>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err="1">
                <a:solidFill>
                  <a:srgbClr val="002060"/>
                </a:solidFill>
              </a:rPr>
              <a:t>EiceDRIVER</a:t>
            </a:r>
            <a:r>
              <a:rPr lang="en-US" sz="4000" b="1" dirty="0">
                <a:solidFill>
                  <a:srgbClr val="002060"/>
                </a:solidFill>
              </a:rPr>
              <a:t> 1ED332xMC12N Component:</a:t>
            </a:r>
          </a:p>
        </p:txBody>
      </p:sp>
    </p:spTree>
    <p:extLst>
      <p:ext uri="{BB962C8B-B14F-4D97-AF65-F5344CB8AC3E}">
        <p14:creationId xmlns:p14="http://schemas.microsoft.com/office/powerpoint/2010/main" val="50334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53" presetClass="entr" presetSubtype="16"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p:cTn id="57" dur="500" fill="hold"/>
                                        <p:tgtEl>
                                          <p:spTgt spid="52"/>
                                        </p:tgtEl>
                                        <p:attrNameLst>
                                          <p:attrName>ppt_w</p:attrName>
                                        </p:attrNameLst>
                                      </p:cBhvr>
                                      <p:tavLst>
                                        <p:tav tm="0">
                                          <p:val>
                                            <p:fltVal val="0"/>
                                          </p:val>
                                        </p:tav>
                                        <p:tav tm="100000">
                                          <p:val>
                                            <p:strVal val="#ppt_w"/>
                                          </p:val>
                                        </p:tav>
                                      </p:tavLst>
                                    </p:anim>
                                    <p:anim calcmode="lin" valueType="num">
                                      <p:cBhvr>
                                        <p:cTn id="58" dur="500" fill="hold"/>
                                        <p:tgtEl>
                                          <p:spTgt spid="52"/>
                                        </p:tgtEl>
                                        <p:attrNameLst>
                                          <p:attrName>ppt_h</p:attrName>
                                        </p:attrNameLst>
                                      </p:cBhvr>
                                      <p:tavLst>
                                        <p:tav tm="0">
                                          <p:val>
                                            <p:fltVal val="0"/>
                                          </p:val>
                                        </p:tav>
                                        <p:tav tm="100000">
                                          <p:val>
                                            <p:strVal val="#ppt_h"/>
                                          </p:val>
                                        </p:tav>
                                      </p:tavLst>
                                    </p:anim>
                                    <p:animEffect transition="in" filter="fade">
                                      <p:cBhvr>
                                        <p:cTn id="59" dur="500"/>
                                        <p:tgtEl>
                                          <p:spTgt spid="52"/>
                                        </p:tgtEl>
                                      </p:cBhvr>
                                    </p:animEffect>
                                  </p:childTnLst>
                                </p:cTn>
                              </p:par>
                              <p:par>
                                <p:cTn id="60" presetID="53" presetClass="entr" presetSubtype="16" fill="hold" nodeType="withEffect">
                                  <p:stCondLst>
                                    <p:cond delay="0"/>
                                  </p:stCondLst>
                                  <p:childTnLst>
                                    <p:set>
                                      <p:cBhvr>
                                        <p:cTn id="61" dur="1" fill="hold">
                                          <p:stCondLst>
                                            <p:cond delay="0"/>
                                          </p:stCondLst>
                                        </p:cTn>
                                        <p:tgtEl>
                                          <p:spTgt spid="70"/>
                                        </p:tgtEl>
                                        <p:attrNameLst>
                                          <p:attrName>style.visibility</p:attrName>
                                        </p:attrNameLst>
                                      </p:cBhvr>
                                      <p:to>
                                        <p:strVal val="visible"/>
                                      </p:to>
                                    </p:set>
                                    <p:anim calcmode="lin" valueType="num">
                                      <p:cBhvr>
                                        <p:cTn id="62" dur="500" fill="hold"/>
                                        <p:tgtEl>
                                          <p:spTgt spid="70"/>
                                        </p:tgtEl>
                                        <p:attrNameLst>
                                          <p:attrName>ppt_w</p:attrName>
                                        </p:attrNameLst>
                                      </p:cBhvr>
                                      <p:tavLst>
                                        <p:tav tm="0">
                                          <p:val>
                                            <p:fltVal val="0"/>
                                          </p:val>
                                        </p:tav>
                                        <p:tav tm="100000">
                                          <p:val>
                                            <p:strVal val="#ppt_w"/>
                                          </p:val>
                                        </p:tav>
                                      </p:tavLst>
                                    </p:anim>
                                    <p:anim calcmode="lin" valueType="num">
                                      <p:cBhvr>
                                        <p:cTn id="63" dur="500" fill="hold"/>
                                        <p:tgtEl>
                                          <p:spTgt spid="70"/>
                                        </p:tgtEl>
                                        <p:attrNameLst>
                                          <p:attrName>ppt_h</p:attrName>
                                        </p:attrNameLst>
                                      </p:cBhvr>
                                      <p:tavLst>
                                        <p:tav tm="0">
                                          <p:val>
                                            <p:fltVal val="0"/>
                                          </p:val>
                                        </p:tav>
                                        <p:tav tm="100000">
                                          <p:val>
                                            <p:strVal val="#ppt_h"/>
                                          </p:val>
                                        </p:tav>
                                      </p:tavLst>
                                    </p:anim>
                                    <p:animEffect transition="in" filter="fade">
                                      <p:cBhvr>
                                        <p:cTn id="64" dur="500"/>
                                        <p:tgtEl>
                                          <p:spTgt spid="70"/>
                                        </p:tgtEl>
                                      </p:cBhvr>
                                    </p:animEffect>
                                  </p:childTnLst>
                                </p:cTn>
                              </p:par>
                              <p:par>
                                <p:cTn id="65" presetID="53" presetClass="entr" presetSubtype="16"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p:cTn id="67" dur="500" fill="hold"/>
                                        <p:tgtEl>
                                          <p:spTgt spid="80"/>
                                        </p:tgtEl>
                                        <p:attrNameLst>
                                          <p:attrName>ppt_w</p:attrName>
                                        </p:attrNameLst>
                                      </p:cBhvr>
                                      <p:tavLst>
                                        <p:tav tm="0">
                                          <p:val>
                                            <p:fltVal val="0"/>
                                          </p:val>
                                        </p:tav>
                                        <p:tav tm="100000">
                                          <p:val>
                                            <p:strVal val="#ppt_w"/>
                                          </p:val>
                                        </p:tav>
                                      </p:tavLst>
                                    </p:anim>
                                    <p:anim calcmode="lin" valueType="num">
                                      <p:cBhvr>
                                        <p:cTn id="68" dur="500" fill="hold"/>
                                        <p:tgtEl>
                                          <p:spTgt spid="80"/>
                                        </p:tgtEl>
                                        <p:attrNameLst>
                                          <p:attrName>ppt_h</p:attrName>
                                        </p:attrNameLst>
                                      </p:cBhvr>
                                      <p:tavLst>
                                        <p:tav tm="0">
                                          <p:val>
                                            <p:fltVal val="0"/>
                                          </p:val>
                                        </p:tav>
                                        <p:tav tm="100000">
                                          <p:val>
                                            <p:strVal val="#ppt_h"/>
                                          </p:val>
                                        </p:tav>
                                      </p:tavLst>
                                    </p:anim>
                                    <p:animEffect transition="in" filter="fade">
                                      <p:cBhvr>
                                        <p:cTn id="69" dur="500"/>
                                        <p:tgtEl>
                                          <p:spTgt spid="80"/>
                                        </p:tgtEl>
                                      </p:cBhvr>
                                    </p:animEffect>
                                  </p:childTnLst>
                                </p:cTn>
                              </p:par>
                              <p:par>
                                <p:cTn id="70" presetID="53" presetClass="entr" presetSubtype="16"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anim calcmode="lin" valueType="num">
                                      <p:cBhvr>
                                        <p:cTn id="72" dur="500" fill="hold"/>
                                        <p:tgtEl>
                                          <p:spTgt spid="81"/>
                                        </p:tgtEl>
                                        <p:attrNameLst>
                                          <p:attrName>ppt_w</p:attrName>
                                        </p:attrNameLst>
                                      </p:cBhvr>
                                      <p:tavLst>
                                        <p:tav tm="0">
                                          <p:val>
                                            <p:fltVal val="0"/>
                                          </p:val>
                                        </p:tav>
                                        <p:tav tm="100000">
                                          <p:val>
                                            <p:strVal val="#ppt_w"/>
                                          </p:val>
                                        </p:tav>
                                      </p:tavLst>
                                    </p:anim>
                                    <p:anim calcmode="lin" valueType="num">
                                      <p:cBhvr>
                                        <p:cTn id="73" dur="500" fill="hold"/>
                                        <p:tgtEl>
                                          <p:spTgt spid="81"/>
                                        </p:tgtEl>
                                        <p:attrNameLst>
                                          <p:attrName>ppt_h</p:attrName>
                                        </p:attrNameLst>
                                      </p:cBhvr>
                                      <p:tavLst>
                                        <p:tav tm="0">
                                          <p:val>
                                            <p:fltVal val="0"/>
                                          </p:val>
                                        </p:tav>
                                        <p:tav tm="100000">
                                          <p:val>
                                            <p:strVal val="#ppt_h"/>
                                          </p:val>
                                        </p:tav>
                                      </p:tavLst>
                                    </p:anim>
                                    <p:animEffect transition="in" filter="fade">
                                      <p:cBhvr>
                                        <p:cTn id="74" dur="500"/>
                                        <p:tgtEl>
                                          <p:spTgt spid="8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 calcmode="lin" valueType="num">
                                      <p:cBhvr>
                                        <p:cTn id="77" dur="500" fill="hold"/>
                                        <p:tgtEl>
                                          <p:spTgt spid="86"/>
                                        </p:tgtEl>
                                        <p:attrNameLst>
                                          <p:attrName>ppt_w</p:attrName>
                                        </p:attrNameLst>
                                      </p:cBhvr>
                                      <p:tavLst>
                                        <p:tav tm="0">
                                          <p:val>
                                            <p:fltVal val="0"/>
                                          </p:val>
                                        </p:tav>
                                        <p:tav tm="100000">
                                          <p:val>
                                            <p:strVal val="#ppt_w"/>
                                          </p:val>
                                        </p:tav>
                                      </p:tavLst>
                                    </p:anim>
                                    <p:anim calcmode="lin" valueType="num">
                                      <p:cBhvr>
                                        <p:cTn id="78" dur="500" fill="hold"/>
                                        <p:tgtEl>
                                          <p:spTgt spid="86"/>
                                        </p:tgtEl>
                                        <p:attrNameLst>
                                          <p:attrName>ppt_h</p:attrName>
                                        </p:attrNameLst>
                                      </p:cBhvr>
                                      <p:tavLst>
                                        <p:tav tm="0">
                                          <p:val>
                                            <p:fltVal val="0"/>
                                          </p:val>
                                        </p:tav>
                                        <p:tav tm="100000">
                                          <p:val>
                                            <p:strVal val="#ppt_h"/>
                                          </p:val>
                                        </p:tav>
                                      </p:tavLst>
                                    </p:anim>
                                    <p:animEffect transition="in" filter="fade">
                                      <p:cBhvr>
                                        <p:cTn id="79" dur="500"/>
                                        <p:tgtEl>
                                          <p:spTgt spid="86"/>
                                        </p:tgtEl>
                                      </p:cBhvr>
                                    </p:animEffect>
                                  </p:childTnLst>
                                </p:cTn>
                              </p:par>
                              <p:par>
                                <p:cTn id="80" presetID="53" presetClass="entr" presetSubtype="16" fill="hold" nodeType="withEffect">
                                  <p:stCondLst>
                                    <p:cond delay="0"/>
                                  </p:stCondLst>
                                  <p:childTnLst>
                                    <p:set>
                                      <p:cBhvr>
                                        <p:cTn id="81" dur="1" fill="hold">
                                          <p:stCondLst>
                                            <p:cond delay="0"/>
                                          </p:stCondLst>
                                        </p:cTn>
                                        <p:tgtEl>
                                          <p:spTgt spid="87"/>
                                        </p:tgtEl>
                                        <p:attrNameLst>
                                          <p:attrName>style.visibility</p:attrName>
                                        </p:attrNameLst>
                                      </p:cBhvr>
                                      <p:to>
                                        <p:strVal val="visible"/>
                                      </p:to>
                                    </p:set>
                                    <p:anim calcmode="lin" valueType="num">
                                      <p:cBhvr>
                                        <p:cTn id="82" dur="500" fill="hold"/>
                                        <p:tgtEl>
                                          <p:spTgt spid="87"/>
                                        </p:tgtEl>
                                        <p:attrNameLst>
                                          <p:attrName>ppt_w</p:attrName>
                                        </p:attrNameLst>
                                      </p:cBhvr>
                                      <p:tavLst>
                                        <p:tav tm="0">
                                          <p:val>
                                            <p:fltVal val="0"/>
                                          </p:val>
                                        </p:tav>
                                        <p:tav tm="100000">
                                          <p:val>
                                            <p:strVal val="#ppt_w"/>
                                          </p:val>
                                        </p:tav>
                                      </p:tavLst>
                                    </p:anim>
                                    <p:anim calcmode="lin" valueType="num">
                                      <p:cBhvr>
                                        <p:cTn id="83" dur="500" fill="hold"/>
                                        <p:tgtEl>
                                          <p:spTgt spid="87"/>
                                        </p:tgtEl>
                                        <p:attrNameLst>
                                          <p:attrName>ppt_h</p:attrName>
                                        </p:attrNameLst>
                                      </p:cBhvr>
                                      <p:tavLst>
                                        <p:tav tm="0">
                                          <p:val>
                                            <p:fltVal val="0"/>
                                          </p:val>
                                        </p:tav>
                                        <p:tav tm="100000">
                                          <p:val>
                                            <p:strVal val="#ppt_h"/>
                                          </p:val>
                                        </p:tav>
                                      </p:tavLst>
                                    </p:anim>
                                    <p:animEffect transition="in" filter="fade">
                                      <p:cBhvr>
                                        <p:cTn id="84" dur="500"/>
                                        <p:tgtEl>
                                          <p:spTgt spid="87"/>
                                        </p:tgtEl>
                                      </p:cBhvr>
                                    </p:animEffect>
                                  </p:childTnLst>
                                </p:cTn>
                              </p:par>
                              <p:par>
                                <p:cTn id="85" presetID="53" presetClass="entr" presetSubtype="16" fill="hold" nodeType="withEffect">
                                  <p:stCondLst>
                                    <p:cond delay="0"/>
                                  </p:stCondLst>
                                  <p:childTnLst>
                                    <p:set>
                                      <p:cBhvr>
                                        <p:cTn id="86" dur="1" fill="hold">
                                          <p:stCondLst>
                                            <p:cond delay="0"/>
                                          </p:stCondLst>
                                        </p:cTn>
                                        <p:tgtEl>
                                          <p:spTgt spid="90"/>
                                        </p:tgtEl>
                                        <p:attrNameLst>
                                          <p:attrName>style.visibility</p:attrName>
                                        </p:attrNameLst>
                                      </p:cBhvr>
                                      <p:to>
                                        <p:strVal val="visible"/>
                                      </p:to>
                                    </p:set>
                                    <p:anim calcmode="lin" valueType="num">
                                      <p:cBhvr>
                                        <p:cTn id="87" dur="500" fill="hold"/>
                                        <p:tgtEl>
                                          <p:spTgt spid="90"/>
                                        </p:tgtEl>
                                        <p:attrNameLst>
                                          <p:attrName>ppt_w</p:attrName>
                                        </p:attrNameLst>
                                      </p:cBhvr>
                                      <p:tavLst>
                                        <p:tav tm="0">
                                          <p:val>
                                            <p:fltVal val="0"/>
                                          </p:val>
                                        </p:tav>
                                        <p:tav tm="100000">
                                          <p:val>
                                            <p:strVal val="#ppt_w"/>
                                          </p:val>
                                        </p:tav>
                                      </p:tavLst>
                                    </p:anim>
                                    <p:anim calcmode="lin" valueType="num">
                                      <p:cBhvr>
                                        <p:cTn id="88" dur="500" fill="hold"/>
                                        <p:tgtEl>
                                          <p:spTgt spid="90"/>
                                        </p:tgtEl>
                                        <p:attrNameLst>
                                          <p:attrName>ppt_h</p:attrName>
                                        </p:attrNameLst>
                                      </p:cBhvr>
                                      <p:tavLst>
                                        <p:tav tm="0">
                                          <p:val>
                                            <p:fltVal val="0"/>
                                          </p:val>
                                        </p:tav>
                                        <p:tav tm="100000">
                                          <p:val>
                                            <p:strVal val="#ppt_h"/>
                                          </p:val>
                                        </p:tav>
                                      </p:tavLst>
                                    </p:anim>
                                    <p:animEffect transition="in" filter="fade">
                                      <p:cBhvr>
                                        <p:cTn id="8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E8129-FEFA-DFCF-89E6-40B590117AC0}"/>
            </a:ext>
          </a:extLst>
        </p:cNvPr>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1DF4EB75-0D3F-7C1A-688F-A202D77867A2}"/>
              </a:ext>
            </a:extLst>
          </p:cNvPr>
          <p:cNvSpPr>
            <a:spLocks noGrp="1"/>
          </p:cNvSpPr>
          <p:nvPr>
            <p:ph type="sldNum" sz="quarter" idx="12"/>
          </p:nvPr>
        </p:nvSpPr>
        <p:spPr>
          <a:xfrm>
            <a:off x="8610600" y="6483350"/>
            <a:ext cx="2743200" cy="365125"/>
          </a:xfrm>
        </p:spPr>
        <p:txBody>
          <a:bodyPr/>
          <a:lstStyle/>
          <a:p>
            <a:fld id="{4953C76E-437D-7343-8318-1B0279F7CDA9}" type="slidenum">
              <a:rPr lang="en-US" smtClean="0"/>
              <a:t>7</a:t>
            </a:fld>
            <a:endParaRPr lang="en-US"/>
          </a:p>
        </p:txBody>
      </p:sp>
      <p:sp>
        <p:nvSpPr>
          <p:cNvPr id="3" name="Footer Placeholder 11">
            <a:extLst>
              <a:ext uri="{FF2B5EF4-FFF2-40B4-BE49-F238E27FC236}">
                <a16:creationId xmlns:a16="http://schemas.microsoft.com/office/drawing/2014/main" id="{6AE61413-DF49-3E8E-4E84-0D995501D487}"/>
              </a:ext>
            </a:extLst>
          </p:cNvPr>
          <p:cNvSpPr>
            <a:spLocks noGrp="1"/>
          </p:cNvSpPr>
          <p:nvPr>
            <p:ph type="ftr" sz="quarter" idx="11"/>
          </p:nvPr>
        </p:nvSpPr>
        <p:spPr>
          <a:xfrm>
            <a:off x="4038600" y="6496050"/>
            <a:ext cx="4114800" cy="365125"/>
          </a:xfrm>
        </p:spPr>
        <p:txBody>
          <a:bodyPr/>
          <a:lstStyle/>
          <a:p>
            <a:r>
              <a:rPr lang="en-US"/>
              <a:t>Technion – PEARL – GENERIC GATE DRIVER</a:t>
            </a:r>
            <a:endParaRPr lang="en-US" dirty="0"/>
          </a:p>
        </p:txBody>
      </p:sp>
      <p:sp>
        <p:nvSpPr>
          <p:cNvPr id="10" name="Title 1">
            <a:extLst>
              <a:ext uri="{FF2B5EF4-FFF2-40B4-BE49-F238E27FC236}">
                <a16:creationId xmlns:a16="http://schemas.microsoft.com/office/drawing/2014/main" id="{6AC0344A-4427-5C46-BC9B-EC7192B06E76}"/>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Transistor Types Tested:</a:t>
            </a:r>
          </a:p>
        </p:txBody>
      </p:sp>
      <p:graphicFrame>
        <p:nvGraphicFramePr>
          <p:cNvPr id="7" name="Table 6">
            <a:extLst>
              <a:ext uri="{FF2B5EF4-FFF2-40B4-BE49-F238E27FC236}">
                <a16:creationId xmlns:a16="http://schemas.microsoft.com/office/drawing/2014/main" id="{CDED669F-2122-5B49-6668-1659B4D5FB53}"/>
              </a:ext>
            </a:extLst>
          </p:cNvPr>
          <p:cNvGraphicFramePr>
            <a:graphicFrameLocks noGrp="1"/>
          </p:cNvGraphicFramePr>
          <p:nvPr>
            <p:extLst>
              <p:ext uri="{D42A27DB-BD31-4B8C-83A1-F6EECF244321}">
                <p14:modId xmlns:p14="http://schemas.microsoft.com/office/powerpoint/2010/main" val="3077726712"/>
              </p:ext>
            </p:extLst>
          </p:nvPr>
        </p:nvGraphicFramePr>
        <p:xfrm>
          <a:off x="573742" y="1038498"/>
          <a:ext cx="11044516" cy="5457554"/>
        </p:xfrm>
        <a:graphic>
          <a:graphicData uri="http://schemas.openxmlformats.org/drawingml/2006/table">
            <a:tbl>
              <a:tblPr firstRow="1" bandRow="1">
                <a:tableStyleId>{2D5ABB26-0587-4C30-8999-92F81FD0307C}</a:tableStyleId>
              </a:tblPr>
              <a:tblGrid>
                <a:gridCol w="2761129">
                  <a:extLst>
                    <a:ext uri="{9D8B030D-6E8A-4147-A177-3AD203B41FA5}">
                      <a16:colId xmlns:a16="http://schemas.microsoft.com/office/drawing/2014/main" val="953047133"/>
                    </a:ext>
                  </a:extLst>
                </a:gridCol>
                <a:gridCol w="2761129">
                  <a:extLst>
                    <a:ext uri="{9D8B030D-6E8A-4147-A177-3AD203B41FA5}">
                      <a16:colId xmlns:a16="http://schemas.microsoft.com/office/drawing/2014/main" val="2916663668"/>
                    </a:ext>
                  </a:extLst>
                </a:gridCol>
                <a:gridCol w="2761129">
                  <a:extLst>
                    <a:ext uri="{9D8B030D-6E8A-4147-A177-3AD203B41FA5}">
                      <a16:colId xmlns:a16="http://schemas.microsoft.com/office/drawing/2014/main" val="4263981632"/>
                    </a:ext>
                  </a:extLst>
                </a:gridCol>
                <a:gridCol w="2761129">
                  <a:extLst>
                    <a:ext uri="{9D8B030D-6E8A-4147-A177-3AD203B41FA5}">
                      <a16:colId xmlns:a16="http://schemas.microsoft.com/office/drawing/2014/main" val="627278713"/>
                    </a:ext>
                  </a:extLst>
                </a:gridCol>
              </a:tblGrid>
              <a:tr h="895380">
                <a:tc>
                  <a:txBody>
                    <a:bodyPr/>
                    <a:lstStyle/>
                    <a:p>
                      <a:r>
                        <a:rPr lang="en-US" sz="2600" dirty="0"/>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1" dirty="0"/>
                        <a:t>IGBT</a:t>
                      </a:r>
                      <a:r>
                        <a:rPr lang="en-US" sz="2600" dirty="0"/>
                        <a:t> Infineon IKW40N120H3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1" dirty="0" err="1"/>
                        <a:t>CoolSiC</a:t>
                      </a:r>
                      <a:r>
                        <a:rPr lang="en-US" sz="2600" dirty="0"/>
                        <a:t> Infineon IMW120R045M1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1" dirty="0" err="1"/>
                        <a:t>USiC</a:t>
                      </a:r>
                      <a:r>
                        <a:rPr lang="en-US" sz="2600" dirty="0"/>
                        <a:t>  </a:t>
                      </a:r>
                      <a:r>
                        <a:rPr lang="en-US" sz="2600" dirty="0" err="1"/>
                        <a:t>UnitedSiC</a:t>
                      </a:r>
                      <a:r>
                        <a:rPr lang="en-US" sz="2600" dirty="0"/>
                        <a:t> UJ4C075018K3S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6689803"/>
                  </a:ext>
                </a:extLst>
              </a:tr>
              <a:tr h="494003">
                <a:tc>
                  <a:txBody>
                    <a:bodyPr/>
                    <a:lstStyle/>
                    <a:p>
                      <a:r>
                        <a:rPr lang="en-US" sz="2600" dirty="0"/>
                        <a:t>Transistor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IGBT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err="1"/>
                        <a:t>SiC</a:t>
                      </a:r>
                      <a:r>
                        <a:rPr lang="en-US" sz="2600" dirty="0"/>
                        <a:t> MOSFET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err="1"/>
                        <a:t>SiC</a:t>
                      </a:r>
                      <a:r>
                        <a:rPr lang="en-US" sz="2600" dirty="0"/>
                        <a:t> MOSFET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5625684"/>
                  </a:ext>
                </a:extLst>
              </a:tr>
              <a:tr h="494003">
                <a:tc>
                  <a:txBody>
                    <a:bodyPr/>
                    <a:lstStyle/>
                    <a:p>
                      <a:r>
                        <a:rPr lang="da-DK" sz="2600" dirty="0"/>
                        <a:t>Max Voltage [V]</a:t>
                      </a:r>
                      <a:endParaRPr lang="en-US" sz="2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5927"/>
                  </a:ext>
                </a:extLst>
              </a:tr>
              <a:tr h="895380">
                <a:tc>
                  <a:txBody>
                    <a:bodyPr/>
                    <a:lstStyle/>
                    <a:p>
                      <a:pPr rtl="0"/>
                      <a:r>
                        <a:rPr lang="fr-FR" sz="2600" dirty="0" err="1"/>
                        <a:t>Vce_sat</a:t>
                      </a:r>
                      <a:r>
                        <a:rPr lang="fr-FR" sz="2600" dirty="0"/>
                        <a:t> / </a:t>
                      </a:r>
                      <a:r>
                        <a:rPr lang="fr-FR" sz="2600" dirty="0" err="1"/>
                        <a:t>Rds_on</a:t>
                      </a:r>
                      <a:r>
                        <a:rPr lang="fr-FR" sz="2600" dirty="0"/>
                        <a:t>	</a:t>
                      </a:r>
                      <a:endParaRPr lang="en-US" sz="2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~1.6 [V] drop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45 [m</a:t>
                      </a:r>
                      <a:r>
                        <a:rPr lang="el-GR" sz="2600" dirty="0"/>
                        <a:t>Ω</a:t>
                      </a:r>
                      <a:r>
                        <a:rPr lang="en-US" sz="2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18 [m</a:t>
                      </a:r>
                      <a:r>
                        <a:rPr lang="el-GR" sz="2600" dirty="0"/>
                        <a:t>Ω</a:t>
                      </a:r>
                      <a:r>
                        <a:rPr lang="en-US" sz="2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4424688"/>
                  </a:ext>
                </a:extLst>
              </a:tr>
              <a:tr h="494003">
                <a:tc>
                  <a:txBody>
                    <a:bodyPr/>
                    <a:lstStyle/>
                    <a:p>
                      <a:r>
                        <a:rPr lang="en-US" sz="2600" dirty="0"/>
                        <a:t>Switching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~20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&gt;100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&gt;100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4952993"/>
                  </a:ext>
                </a:extLst>
              </a:tr>
              <a:tr h="494003">
                <a:tc>
                  <a:txBody>
                    <a:bodyPr/>
                    <a:lstStyle/>
                    <a:p>
                      <a:r>
                        <a:rPr lang="en-US" sz="2600" dirty="0"/>
                        <a:t>Gate Drive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+15 V / −7.5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+15 V / −2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+15 V / −2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466058"/>
                  </a:ext>
                </a:extLst>
              </a:tr>
              <a:tr h="1690782">
                <a:tc>
                  <a:txBody>
                    <a:bodyPr/>
                    <a:lstStyle/>
                    <a:p>
                      <a:r>
                        <a:rPr lang="en-US" sz="2600" dirty="0"/>
                        <a:t>TO-247 footprint</a:t>
                      </a:r>
                      <a:br>
                        <a:rPr lang="en-US" sz="2600" dirty="0"/>
                      </a:br>
                      <a:r>
                        <a:rPr lang="en-US" sz="2600" dirty="0"/>
                        <a:t>(Package)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1149002"/>
                  </a:ext>
                </a:extLst>
              </a:tr>
            </a:tbl>
          </a:graphicData>
        </a:graphic>
      </p:graphicFrame>
      <p:pic>
        <p:nvPicPr>
          <p:cNvPr id="29" name="Picture 28" descr="A close-up of a microchip&#10;&#10;AI-generated content may be incorrect.">
            <a:extLst>
              <a:ext uri="{FF2B5EF4-FFF2-40B4-BE49-F238E27FC236}">
                <a16:creationId xmlns:a16="http://schemas.microsoft.com/office/drawing/2014/main" id="{45C51AF9-8FA9-888F-8E80-C27EBBDF983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1" y="4826081"/>
            <a:ext cx="1168082" cy="1644569"/>
          </a:xfrm>
          <a:prstGeom prst="rect">
            <a:avLst/>
          </a:prstGeom>
          <a:noFill/>
          <a:ln>
            <a:noFill/>
          </a:ln>
        </p:spPr>
      </p:pic>
      <p:pic>
        <p:nvPicPr>
          <p:cNvPr id="30" name="Picture 29" descr="A diagram of a gate and source pin&#10;&#10;AI-generated content may be incorrect.">
            <a:extLst>
              <a:ext uri="{FF2B5EF4-FFF2-40B4-BE49-F238E27FC236}">
                <a16:creationId xmlns:a16="http://schemas.microsoft.com/office/drawing/2014/main" id="{F2AABD43-23D0-C197-9026-25A98FCCD4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46800" y="5115622"/>
            <a:ext cx="1473201" cy="1334391"/>
          </a:xfrm>
          <a:prstGeom prst="rect">
            <a:avLst/>
          </a:prstGeom>
          <a:noFill/>
          <a:ln>
            <a:noFill/>
          </a:ln>
        </p:spPr>
      </p:pic>
      <p:pic>
        <p:nvPicPr>
          <p:cNvPr id="31" name="Picture 30" descr="A black and silver electronic device&#10;&#10;AI-generated content may be incorrect.">
            <a:extLst>
              <a:ext uri="{FF2B5EF4-FFF2-40B4-BE49-F238E27FC236}">
                <a16:creationId xmlns:a16="http://schemas.microsoft.com/office/drawing/2014/main" id="{7C8995FB-71C5-A697-5413-4B6BC9DE807B}"/>
              </a:ext>
            </a:extLst>
          </p:cNvPr>
          <p:cNvPicPr>
            <a:picLocks noChangeAspect="1"/>
          </p:cNvPicPr>
          <p:nvPr/>
        </p:nvPicPr>
        <p:blipFill>
          <a:blip r:embed="rId5" cstate="print">
            <a:extLst>
              <a:ext uri="{28A0092B-C50C-407E-A947-70E740481C1C}">
                <a14:useLocalDpi xmlns:a14="http://schemas.microsoft.com/office/drawing/2010/main" val="0"/>
              </a:ext>
            </a:extLst>
          </a:blip>
          <a:srcRect t="5979" r="7577"/>
          <a:stretch/>
        </p:blipFill>
        <p:spPr bwMode="auto">
          <a:xfrm>
            <a:off x="10717025" y="4826081"/>
            <a:ext cx="636775" cy="1623932"/>
          </a:xfrm>
          <a:prstGeom prst="rect">
            <a:avLst/>
          </a:prstGeom>
          <a:noFill/>
          <a:ln>
            <a:noFill/>
          </a:ln>
        </p:spPr>
      </p:pic>
      <p:pic>
        <p:nvPicPr>
          <p:cNvPr id="32" name="Picture 31" descr="A diagram of a circuit&#10;&#10;AI-generated content may be incorrect.">
            <a:extLst>
              <a:ext uri="{FF2B5EF4-FFF2-40B4-BE49-F238E27FC236}">
                <a16:creationId xmlns:a16="http://schemas.microsoft.com/office/drawing/2014/main" id="{B760601D-F8C8-C26D-91B5-891F318E0690}"/>
              </a:ext>
            </a:extLst>
          </p:cNvPr>
          <p:cNvPicPr>
            <a:picLocks noChangeAspect="1"/>
          </p:cNvPicPr>
          <p:nvPr/>
        </p:nvPicPr>
        <p:blipFill>
          <a:blip r:embed="rId6" cstate="print">
            <a:extLst>
              <a:ext uri="{28A0092B-C50C-407E-A947-70E740481C1C}">
                <a14:useLocalDpi xmlns:a14="http://schemas.microsoft.com/office/drawing/2010/main" val="0"/>
              </a:ext>
            </a:extLst>
          </a:blip>
          <a:srcRect t="7843"/>
          <a:stretch/>
        </p:blipFill>
        <p:spPr bwMode="auto">
          <a:xfrm>
            <a:off x="8978902" y="4851481"/>
            <a:ext cx="1282065" cy="1623932"/>
          </a:xfrm>
          <a:prstGeom prst="rect">
            <a:avLst/>
          </a:prstGeom>
          <a:noFill/>
          <a:ln>
            <a:noFill/>
          </a:ln>
        </p:spPr>
      </p:pic>
      <p:pic>
        <p:nvPicPr>
          <p:cNvPr id="33" name="Picture 32" descr="A black and white electronic device&#10;&#10;AI-generated content may be incorrect.">
            <a:extLst>
              <a:ext uri="{FF2B5EF4-FFF2-40B4-BE49-F238E27FC236}">
                <a16:creationId xmlns:a16="http://schemas.microsoft.com/office/drawing/2014/main" id="{C062B02A-EE82-AB38-3E03-4DF5DDB9E1E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7900" y="4855584"/>
            <a:ext cx="1168082" cy="1594429"/>
          </a:xfrm>
          <a:prstGeom prst="rect">
            <a:avLst/>
          </a:prstGeom>
          <a:noFill/>
          <a:ln>
            <a:noFill/>
          </a:ln>
        </p:spPr>
      </p:pic>
      <p:pic>
        <p:nvPicPr>
          <p:cNvPr id="34" name="Picture 33">
            <a:extLst>
              <a:ext uri="{FF2B5EF4-FFF2-40B4-BE49-F238E27FC236}">
                <a16:creationId xmlns:a16="http://schemas.microsoft.com/office/drawing/2014/main" id="{5A6450A1-8F56-280B-A874-5B4F5670266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84962" y="5439241"/>
            <a:ext cx="1138480" cy="988865"/>
          </a:xfrm>
          <a:prstGeom prst="rect">
            <a:avLst/>
          </a:prstGeom>
          <a:noFill/>
          <a:ln>
            <a:noFill/>
          </a:ln>
        </p:spPr>
      </p:pic>
    </p:spTree>
    <p:extLst>
      <p:ext uri="{BB962C8B-B14F-4D97-AF65-F5344CB8AC3E}">
        <p14:creationId xmlns:p14="http://schemas.microsoft.com/office/powerpoint/2010/main" val="1595322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802D0-FA10-693B-303D-F32FC050558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EBB2C86-234A-C2BE-A3BD-54E648ED9296}"/>
              </a:ext>
            </a:extLst>
          </p:cNvPr>
          <p:cNvPicPr>
            <a:picLocks noChangeAspect="1"/>
          </p:cNvPicPr>
          <p:nvPr/>
        </p:nvPicPr>
        <p:blipFill>
          <a:blip r:embed="rId3"/>
          <a:stretch>
            <a:fillRect/>
          </a:stretch>
        </p:blipFill>
        <p:spPr>
          <a:xfrm>
            <a:off x="8533476" y="1603756"/>
            <a:ext cx="2345226" cy="3342494"/>
          </a:xfrm>
          <a:prstGeom prst="rect">
            <a:avLst/>
          </a:prstGeom>
        </p:spPr>
      </p:pic>
      <p:sp>
        <p:nvSpPr>
          <p:cNvPr id="23" name="Title 1">
            <a:extLst>
              <a:ext uri="{FF2B5EF4-FFF2-40B4-BE49-F238E27FC236}">
                <a16:creationId xmlns:a16="http://schemas.microsoft.com/office/drawing/2014/main" id="{27B70D99-D1DB-E493-7C1D-C0549B3BCB0A}"/>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Half bridge configuration: </a:t>
            </a:r>
          </a:p>
        </p:txBody>
      </p:sp>
      <p:sp>
        <p:nvSpPr>
          <p:cNvPr id="24" name="Title 1">
            <a:extLst>
              <a:ext uri="{FF2B5EF4-FFF2-40B4-BE49-F238E27FC236}">
                <a16:creationId xmlns:a16="http://schemas.microsoft.com/office/drawing/2014/main" id="{2F098454-FC46-D8CF-FA30-1D76E1097B98}"/>
              </a:ext>
            </a:extLst>
          </p:cNvPr>
          <p:cNvSpPr txBox="1">
            <a:spLocks/>
          </p:cNvSpPr>
          <p:nvPr/>
        </p:nvSpPr>
        <p:spPr>
          <a:xfrm>
            <a:off x="541572" y="1051199"/>
            <a:ext cx="7472128" cy="478100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000" dirty="0">
                <a:latin typeface="+mn-lt"/>
              </a:rPr>
              <a:t>A circuit in which two switches are connected in series with a DC power supply, as in the diagram, is called a half-bridge circuit.</a:t>
            </a:r>
          </a:p>
        </p:txBody>
      </p:sp>
      <p:sp>
        <p:nvSpPr>
          <p:cNvPr id="5" name="Slide Number Placeholder 4">
            <a:extLst>
              <a:ext uri="{FF2B5EF4-FFF2-40B4-BE49-F238E27FC236}">
                <a16:creationId xmlns:a16="http://schemas.microsoft.com/office/drawing/2014/main" id="{0D725671-2DAE-16DD-9AE3-7195532D5D6D}"/>
              </a:ext>
            </a:extLst>
          </p:cNvPr>
          <p:cNvSpPr>
            <a:spLocks noGrp="1"/>
          </p:cNvSpPr>
          <p:nvPr>
            <p:ph type="sldNum" sz="quarter" idx="12"/>
          </p:nvPr>
        </p:nvSpPr>
        <p:spPr/>
        <p:txBody>
          <a:bodyPr/>
          <a:lstStyle/>
          <a:p>
            <a:fld id="{E80CF180-44B7-DB43-9F51-9163A427D8BD}" type="slidenum">
              <a:rPr lang="en-US" smtClean="0"/>
              <a:t>8</a:t>
            </a:fld>
            <a:endParaRPr lang="en-US"/>
          </a:p>
        </p:txBody>
      </p:sp>
      <p:pic>
        <p:nvPicPr>
          <p:cNvPr id="3" name="Content Placeholder 6">
            <a:extLst>
              <a:ext uri="{FF2B5EF4-FFF2-40B4-BE49-F238E27FC236}">
                <a16:creationId xmlns:a16="http://schemas.microsoft.com/office/drawing/2014/main" id="{607687DD-7958-E7F7-133B-8469F2781D3E}"/>
              </a:ext>
            </a:extLst>
          </p:cNvPr>
          <p:cNvPicPr>
            <a:picLocks noChangeAspect="1"/>
          </p:cNvPicPr>
          <p:nvPr/>
        </p:nvPicPr>
        <p:blipFill>
          <a:blip r:embed="rId4"/>
          <a:stretch>
            <a:fillRect/>
          </a:stretch>
        </p:blipFill>
        <p:spPr>
          <a:xfrm>
            <a:off x="1313298" y="244409"/>
            <a:ext cx="9183957" cy="4375135"/>
          </a:xfrm>
          <a:prstGeom prst="rect">
            <a:avLst/>
          </a:prstGeom>
        </p:spPr>
      </p:pic>
      <p:pic>
        <p:nvPicPr>
          <p:cNvPr id="6" name="Content Placeholder 6">
            <a:extLst>
              <a:ext uri="{FF2B5EF4-FFF2-40B4-BE49-F238E27FC236}">
                <a16:creationId xmlns:a16="http://schemas.microsoft.com/office/drawing/2014/main" id="{18F7FEB9-13CE-7AB4-12DB-36D99A6EF397}"/>
              </a:ext>
            </a:extLst>
          </p:cNvPr>
          <p:cNvPicPr>
            <a:picLocks noChangeAspect="1"/>
          </p:cNvPicPr>
          <p:nvPr/>
        </p:nvPicPr>
        <p:blipFill>
          <a:blip r:embed="rId5"/>
          <a:stretch>
            <a:fillRect/>
          </a:stretch>
        </p:blipFill>
        <p:spPr>
          <a:xfrm>
            <a:off x="373321" y="4946250"/>
            <a:ext cx="3239936" cy="1624664"/>
          </a:xfrm>
          <a:prstGeom prst="rect">
            <a:avLst/>
          </a:prstGeom>
        </p:spPr>
      </p:pic>
      <p:pic>
        <p:nvPicPr>
          <p:cNvPr id="8" name="Content Placeholder 6">
            <a:extLst>
              <a:ext uri="{FF2B5EF4-FFF2-40B4-BE49-F238E27FC236}">
                <a16:creationId xmlns:a16="http://schemas.microsoft.com/office/drawing/2014/main" id="{9E7715A8-2DFE-2FCA-D071-4C08FB94ECBC}"/>
              </a:ext>
            </a:extLst>
          </p:cNvPr>
          <p:cNvPicPr>
            <a:picLocks noChangeAspect="1"/>
          </p:cNvPicPr>
          <p:nvPr/>
        </p:nvPicPr>
        <p:blipFill>
          <a:blip r:embed="rId6"/>
          <a:stretch>
            <a:fillRect/>
          </a:stretch>
        </p:blipFill>
        <p:spPr>
          <a:xfrm>
            <a:off x="4337918" y="4949908"/>
            <a:ext cx="3236976" cy="1573226"/>
          </a:xfrm>
          <a:prstGeom prst="rect">
            <a:avLst/>
          </a:prstGeom>
        </p:spPr>
      </p:pic>
      <p:pic>
        <p:nvPicPr>
          <p:cNvPr id="10" name="Content Placeholder 8">
            <a:extLst>
              <a:ext uri="{FF2B5EF4-FFF2-40B4-BE49-F238E27FC236}">
                <a16:creationId xmlns:a16="http://schemas.microsoft.com/office/drawing/2014/main" id="{745BB387-EFFC-A4A4-641F-E97D27B032C4}"/>
              </a:ext>
            </a:extLst>
          </p:cNvPr>
          <p:cNvPicPr>
            <a:picLocks noChangeAspect="1"/>
          </p:cNvPicPr>
          <p:nvPr/>
        </p:nvPicPr>
        <p:blipFill>
          <a:blip r:embed="rId7"/>
          <a:stretch>
            <a:fillRect/>
          </a:stretch>
        </p:blipFill>
        <p:spPr>
          <a:xfrm>
            <a:off x="8299556" y="4915035"/>
            <a:ext cx="3236976" cy="1604441"/>
          </a:xfrm>
          <a:prstGeom prst="rect">
            <a:avLst/>
          </a:prstGeom>
        </p:spPr>
      </p:pic>
      <p:sp>
        <p:nvSpPr>
          <p:cNvPr id="13" name="Arrow: Striped Right 12">
            <a:extLst>
              <a:ext uri="{FF2B5EF4-FFF2-40B4-BE49-F238E27FC236}">
                <a16:creationId xmlns:a16="http://schemas.microsoft.com/office/drawing/2014/main" id="{B6B09183-2615-25B5-CCE5-ED5A9CD6D53E}"/>
              </a:ext>
            </a:extLst>
          </p:cNvPr>
          <p:cNvSpPr/>
          <p:nvPr/>
        </p:nvSpPr>
        <p:spPr>
          <a:xfrm>
            <a:off x="3673528" y="5324594"/>
            <a:ext cx="604118" cy="867976"/>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Striped Right 13">
            <a:extLst>
              <a:ext uri="{FF2B5EF4-FFF2-40B4-BE49-F238E27FC236}">
                <a16:creationId xmlns:a16="http://schemas.microsoft.com/office/drawing/2014/main" id="{659E4829-3CCB-B518-8D3F-EFFFED3442F8}"/>
              </a:ext>
            </a:extLst>
          </p:cNvPr>
          <p:cNvSpPr/>
          <p:nvPr/>
        </p:nvSpPr>
        <p:spPr>
          <a:xfrm>
            <a:off x="7623440" y="5271465"/>
            <a:ext cx="604118" cy="867976"/>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973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4953C76E-437D-7343-8318-1B0279F7CDA9}" type="slidenum">
              <a:rPr lang="en-US" smtClean="0"/>
              <a:t>9</a:t>
            </a:fld>
            <a:endParaRPr lang="en-US"/>
          </a:p>
        </p:txBody>
      </p:sp>
      <p:sp>
        <p:nvSpPr>
          <p:cNvPr id="2" name="Rounded Rectangle 1"/>
          <p:cNvSpPr/>
          <p:nvPr/>
        </p:nvSpPr>
        <p:spPr>
          <a:xfrm>
            <a:off x="640080" y="1188720"/>
            <a:ext cx="307848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n-lt"/>
              </a:rPr>
              <a:t>Simple PWM -Arduino Uno R3</a:t>
            </a:r>
            <a:endParaRPr lang="en-US" sz="2800" dirty="0"/>
          </a:p>
        </p:txBody>
      </p:sp>
      <p:sp>
        <p:nvSpPr>
          <p:cNvPr id="6" name="Rounded Rectangle 5"/>
          <p:cNvSpPr/>
          <p:nvPr/>
        </p:nvSpPr>
        <p:spPr>
          <a:xfrm>
            <a:off x="4615941" y="1188720"/>
            <a:ext cx="307848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Connecting </a:t>
            </a:r>
            <a:br>
              <a:rPr lang="en-US" sz="2800" dirty="0"/>
            </a:br>
            <a:r>
              <a:rPr lang="en-US" sz="2800" dirty="0"/>
              <a:t>the board – </a:t>
            </a:r>
            <a:br>
              <a:rPr lang="en-US" sz="2800" dirty="0"/>
            </a:br>
            <a:r>
              <a:rPr lang="en-US" sz="2800" dirty="0"/>
              <a:t>Simple setup</a:t>
            </a:r>
          </a:p>
        </p:txBody>
      </p:sp>
      <p:sp>
        <p:nvSpPr>
          <p:cNvPr id="7" name="Rounded Rectangle 6"/>
          <p:cNvSpPr/>
          <p:nvPr/>
        </p:nvSpPr>
        <p:spPr>
          <a:xfrm>
            <a:off x="8591802" y="1188720"/>
            <a:ext cx="307848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n-lt"/>
              </a:rPr>
              <a:t>Confirming signals flow – Vg</a:t>
            </a:r>
            <a:endParaRPr lang="en-US" sz="2800" dirty="0"/>
          </a:p>
        </p:txBody>
      </p:sp>
      <p:sp>
        <p:nvSpPr>
          <p:cNvPr id="11" name="Rounded Rectangle 10"/>
          <p:cNvSpPr/>
          <p:nvPr/>
        </p:nvSpPr>
        <p:spPr>
          <a:xfrm>
            <a:off x="4615941" y="3141690"/>
            <a:ext cx="3078480" cy="12192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 IGBT transistors and adjustments</a:t>
            </a:r>
          </a:p>
        </p:txBody>
      </p:sp>
      <p:sp>
        <p:nvSpPr>
          <p:cNvPr id="13" name="Rounded Rectangle 12"/>
          <p:cNvSpPr/>
          <p:nvPr/>
        </p:nvSpPr>
        <p:spPr>
          <a:xfrm>
            <a:off x="8591802" y="3141690"/>
            <a:ext cx="3078480" cy="12192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Connecting IGBTs  through block terminals</a:t>
            </a:r>
          </a:p>
        </p:txBody>
      </p:sp>
      <p:sp>
        <p:nvSpPr>
          <p:cNvPr id="14" name="Rounded Rectangle 13"/>
          <p:cNvSpPr/>
          <p:nvPr/>
        </p:nvSpPr>
        <p:spPr>
          <a:xfrm>
            <a:off x="640080" y="5045103"/>
            <a:ext cx="3078480" cy="121920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Replacing IGBTS with </a:t>
            </a:r>
            <a:r>
              <a:rPr lang="en-US" sz="2800" dirty="0" err="1"/>
              <a:t>CoolSiC</a:t>
            </a:r>
            <a:endParaRPr lang="en-US" sz="2800" dirty="0"/>
          </a:p>
        </p:txBody>
      </p:sp>
      <p:cxnSp>
        <p:nvCxnSpPr>
          <p:cNvPr id="15" name="Straight Arrow Connector 14"/>
          <p:cNvCxnSpPr/>
          <p:nvPr/>
        </p:nvCxnSpPr>
        <p:spPr>
          <a:xfrm>
            <a:off x="3792772" y="1798320"/>
            <a:ext cx="777449"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764675" y="1798320"/>
            <a:ext cx="777449"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792772" y="3738299"/>
            <a:ext cx="777449"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764674" y="3738299"/>
            <a:ext cx="777449"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2144990" y="2445796"/>
            <a:ext cx="8041234" cy="644621"/>
            <a:chOff x="2144990" y="2445796"/>
            <a:chExt cx="8041234" cy="644621"/>
          </a:xfrm>
        </p:grpSpPr>
        <p:cxnSp>
          <p:nvCxnSpPr>
            <p:cNvPr id="51" name="Straight Connector 50"/>
            <p:cNvCxnSpPr/>
            <p:nvPr/>
          </p:nvCxnSpPr>
          <p:spPr>
            <a:xfrm>
              <a:off x="10160071" y="2445796"/>
              <a:ext cx="0" cy="30442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179320" y="2716924"/>
              <a:ext cx="8006904" cy="177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2144990" y="2773690"/>
              <a:ext cx="8179" cy="31672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4" name="Rounded Rectangle 6">
            <a:extLst>
              <a:ext uri="{FF2B5EF4-FFF2-40B4-BE49-F238E27FC236}">
                <a16:creationId xmlns:a16="http://schemas.microsoft.com/office/drawing/2014/main" id="{DC898301-0932-9A5C-2390-DCD8A9EBF422}"/>
              </a:ext>
            </a:extLst>
          </p:cNvPr>
          <p:cNvSpPr/>
          <p:nvPr/>
        </p:nvSpPr>
        <p:spPr>
          <a:xfrm>
            <a:off x="640080" y="3132446"/>
            <a:ext cx="307848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n-lt"/>
              </a:rPr>
              <a:t>High Voltage power supply </a:t>
            </a:r>
            <a:br>
              <a:rPr lang="en-US" sz="2800" dirty="0">
                <a:latin typeface="+mn-lt"/>
              </a:rPr>
            </a:br>
            <a:r>
              <a:rPr lang="en-US" sz="2800" dirty="0">
                <a:latin typeface="+mn-lt"/>
              </a:rPr>
              <a:t>and resistors</a:t>
            </a:r>
            <a:endParaRPr lang="en-US" sz="2800" dirty="0"/>
          </a:p>
        </p:txBody>
      </p:sp>
      <p:sp>
        <p:nvSpPr>
          <p:cNvPr id="5" name="Rounded Rectangle 13">
            <a:extLst>
              <a:ext uri="{FF2B5EF4-FFF2-40B4-BE49-F238E27FC236}">
                <a16:creationId xmlns:a16="http://schemas.microsoft.com/office/drawing/2014/main" id="{DA765E0B-87F3-528D-74DD-8FEB1298E147}"/>
              </a:ext>
            </a:extLst>
          </p:cNvPr>
          <p:cNvSpPr/>
          <p:nvPr/>
        </p:nvSpPr>
        <p:spPr>
          <a:xfrm>
            <a:off x="4615941" y="5136232"/>
            <a:ext cx="3078480" cy="121920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Replacing </a:t>
            </a:r>
            <a:r>
              <a:rPr lang="en-US" sz="2800" dirty="0" err="1"/>
              <a:t>CoolSiC</a:t>
            </a:r>
            <a:r>
              <a:rPr lang="en-US" sz="2800" dirty="0"/>
              <a:t> with </a:t>
            </a:r>
            <a:r>
              <a:rPr lang="en-US" sz="2800" dirty="0" err="1"/>
              <a:t>USiC</a:t>
            </a:r>
            <a:endParaRPr lang="en-US" sz="2800" dirty="0"/>
          </a:p>
        </p:txBody>
      </p:sp>
      <p:sp>
        <p:nvSpPr>
          <p:cNvPr id="9" name="Rounded Rectangle 13">
            <a:extLst>
              <a:ext uri="{FF2B5EF4-FFF2-40B4-BE49-F238E27FC236}">
                <a16:creationId xmlns:a16="http://schemas.microsoft.com/office/drawing/2014/main" id="{03B7C0C0-52BF-9747-4AF6-80C2881783CC}"/>
              </a:ext>
            </a:extLst>
          </p:cNvPr>
          <p:cNvSpPr/>
          <p:nvPr/>
        </p:nvSpPr>
        <p:spPr>
          <a:xfrm>
            <a:off x="8655161" y="5136232"/>
            <a:ext cx="3078480" cy="121920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Final tests and adjustments</a:t>
            </a:r>
          </a:p>
        </p:txBody>
      </p:sp>
      <p:grpSp>
        <p:nvGrpSpPr>
          <p:cNvPr id="16" name="Group 15">
            <a:extLst>
              <a:ext uri="{FF2B5EF4-FFF2-40B4-BE49-F238E27FC236}">
                <a16:creationId xmlns:a16="http://schemas.microsoft.com/office/drawing/2014/main" id="{585DC483-ED15-21C8-F1B7-0168E16ED8DF}"/>
              </a:ext>
            </a:extLst>
          </p:cNvPr>
          <p:cNvGrpSpPr/>
          <p:nvPr/>
        </p:nvGrpSpPr>
        <p:grpSpPr>
          <a:xfrm>
            <a:off x="2179320" y="4376064"/>
            <a:ext cx="8041234" cy="644621"/>
            <a:chOff x="2144990" y="2445796"/>
            <a:chExt cx="8041234" cy="644621"/>
          </a:xfrm>
        </p:grpSpPr>
        <p:cxnSp>
          <p:nvCxnSpPr>
            <p:cNvPr id="17" name="Straight Connector 16">
              <a:extLst>
                <a:ext uri="{FF2B5EF4-FFF2-40B4-BE49-F238E27FC236}">
                  <a16:creationId xmlns:a16="http://schemas.microsoft.com/office/drawing/2014/main" id="{416C69AD-599C-E440-D980-53E574A79CBA}"/>
                </a:ext>
              </a:extLst>
            </p:cNvPr>
            <p:cNvCxnSpPr/>
            <p:nvPr/>
          </p:nvCxnSpPr>
          <p:spPr>
            <a:xfrm>
              <a:off x="10160071" y="2445796"/>
              <a:ext cx="0" cy="30442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5B5A759-7F22-5B8E-6D14-F2F0D53F23E0}"/>
                </a:ext>
              </a:extLst>
            </p:cNvPr>
            <p:cNvCxnSpPr/>
            <p:nvPr/>
          </p:nvCxnSpPr>
          <p:spPr>
            <a:xfrm flipH="1">
              <a:off x="2179320" y="2716924"/>
              <a:ext cx="8006904" cy="177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2800C1-977E-667C-7202-7A0D3BF8D61E}"/>
                </a:ext>
              </a:extLst>
            </p:cNvPr>
            <p:cNvCxnSpPr/>
            <p:nvPr/>
          </p:nvCxnSpPr>
          <p:spPr>
            <a:xfrm flipH="1">
              <a:off x="2144990" y="2773690"/>
              <a:ext cx="8179" cy="31672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E347245D-1ACF-9238-C64E-A351823AD42B}"/>
              </a:ext>
            </a:extLst>
          </p:cNvPr>
          <p:cNvCxnSpPr/>
          <p:nvPr/>
        </p:nvCxnSpPr>
        <p:spPr>
          <a:xfrm>
            <a:off x="3792771" y="5750186"/>
            <a:ext cx="777449"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1005A2A-290E-808C-701F-00FB65D7CB24}"/>
              </a:ext>
            </a:extLst>
          </p:cNvPr>
          <p:cNvCxnSpPr/>
          <p:nvPr/>
        </p:nvCxnSpPr>
        <p:spPr>
          <a:xfrm>
            <a:off x="7833151" y="5745832"/>
            <a:ext cx="777449"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D78CCAF-72F5-0AEC-23D4-0246DCE4B357}"/>
              </a:ext>
            </a:extLst>
          </p:cNvPr>
          <p:cNvSpPr txBox="1">
            <a:spLocks/>
          </p:cNvSpPr>
          <p:nvPr/>
        </p:nvSpPr>
        <p:spPr>
          <a:xfrm>
            <a:off x="573742" y="394447"/>
            <a:ext cx="11044516" cy="644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2060"/>
                </a:solidFill>
              </a:rPr>
              <a:t>Development Stages:</a:t>
            </a:r>
            <a:endParaRPr lang="en-US" sz="4000" b="1" dirty="0">
              <a:solidFill>
                <a:srgbClr val="002060"/>
              </a:solidFill>
              <a:highlight>
                <a:srgbClr val="FFFF00"/>
              </a:highlight>
            </a:endParaRPr>
          </a:p>
        </p:txBody>
      </p:sp>
      <p:sp>
        <p:nvSpPr>
          <p:cNvPr id="25" name="Footer Placeholder 11">
            <a:extLst>
              <a:ext uri="{FF2B5EF4-FFF2-40B4-BE49-F238E27FC236}">
                <a16:creationId xmlns:a16="http://schemas.microsoft.com/office/drawing/2014/main" id="{99E8EF1A-6DA1-ADB1-5113-13DB4AC82955}"/>
              </a:ext>
            </a:extLst>
          </p:cNvPr>
          <p:cNvSpPr>
            <a:spLocks noGrp="1"/>
          </p:cNvSpPr>
          <p:nvPr>
            <p:ph type="ftr" sz="quarter" idx="11"/>
          </p:nvPr>
        </p:nvSpPr>
        <p:spPr>
          <a:xfrm>
            <a:off x="4038600" y="6356350"/>
            <a:ext cx="4114800" cy="365125"/>
          </a:xfrm>
        </p:spPr>
        <p:txBody>
          <a:bodyPr/>
          <a:lstStyle/>
          <a:p>
            <a:r>
              <a:rPr lang="en-US" dirty="0"/>
              <a:t>Technion – PEARL – GENERIC GATE DRIVER</a:t>
            </a:r>
          </a:p>
        </p:txBody>
      </p:sp>
    </p:spTree>
    <p:extLst>
      <p:ext uri="{BB962C8B-B14F-4D97-AF65-F5344CB8AC3E}">
        <p14:creationId xmlns:p14="http://schemas.microsoft.com/office/powerpoint/2010/main" val="379217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9198</TotalTime>
  <Words>5128</Words>
  <Application>Microsoft Office PowerPoint</Application>
  <PresentationFormat>Widescreen</PresentationFormat>
  <Paragraphs>721</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Aptos</vt:lpstr>
      <vt:lpstr>Arial</vt:lpstr>
      <vt:lpstr>Bell MT</vt:lpstr>
      <vt:lpstr>Calibri</vt:lpstr>
      <vt:lpstr>Calibri Light</vt:lpstr>
      <vt:lpstr>Constantia</vt:lpstr>
      <vt:lpstr>Tahoma</vt:lpstr>
      <vt:lpstr>Office Theme</vt:lpstr>
      <vt:lpstr>Project - 8034 GENERIC GATE DRIVER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Shahar-Shmuel Zamir-Smaya</cp:lastModifiedBy>
  <cp:revision>355</cp:revision>
  <dcterms:created xsi:type="dcterms:W3CDTF">2024-12-25T09:31:56Z</dcterms:created>
  <dcterms:modified xsi:type="dcterms:W3CDTF">2025-05-12T05:49:58Z</dcterms:modified>
</cp:coreProperties>
</file>